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295" r:id="rId3"/>
    <p:sldId id="266" r:id="rId4"/>
    <p:sldId id="270" r:id="rId5"/>
    <p:sldId id="292" r:id="rId6"/>
    <p:sldId id="293" r:id="rId7"/>
    <p:sldId id="294" r:id="rId8"/>
    <p:sldId id="271" r:id="rId9"/>
    <p:sldId id="272" r:id="rId10"/>
    <p:sldId id="257" r:id="rId11"/>
    <p:sldId id="259" r:id="rId12"/>
    <p:sldId id="262" r:id="rId13"/>
    <p:sldId id="260" r:id="rId14"/>
    <p:sldId id="261" r:id="rId15"/>
    <p:sldId id="263" r:id="rId16"/>
    <p:sldId id="264" r:id="rId17"/>
    <p:sldId id="265" r:id="rId18"/>
    <p:sldId id="267" r:id="rId19"/>
    <p:sldId id="268" r:id="rId20"/>
    <p:sldId id="330" r:id="rId21"/>
    <p:sldId id="329" r:id="rId22"/>
    <p:sldId id="290" r:id="rId23"/>
    <p:sldId id="274" r:id="rId24"/>
    <p:sldId id="331" r:id="rId25"/>
    <p:sldId id="332" r:id="rId26"/>
    <p:sldId id="333" r:id="rId27"/>
    <p:sldId id="375" r:id="rId28"/>
    <p:sldId id="277" r:id="rId29"/>
    <p:sldId id="335" r:id="rId30"/>
    <p:sldId id="278" r:id="rId31"/>
    <p:sldId id="280" r:id="rId32"/>
    <p:sldId id="327" r:id="rId33"/>
    <p:sldId id="279" r:id="rId34"/>
    <p:sldId id="328" r:id="rId35"/>
    <p:sldId id="281" r:id="rId36"/>
    <p:sldId id="337" r:id="rId37"/>
    <p:sldId id="352" r:id="rId38"/>
    <p:sldId id="356" r:id="rId39"/>
    <p:sldId id="345" r:id="rId40"/>
    <p:sldId id="357" r:id="rId41"/>
    <p:sldId id="358" r:id="rId42"/>
    <p:sldId id="359" r:id="rId43"/>
    <p:sldId id="368" r:id="rId44"/>
    <p:sldId id="360" r:id="rId45"/>
    <p:sldId id="286" r:id="rId46"/>
    <p:sldId id="369" r:id="rId47"/>
    <p:sldId id="370" r:id="rId48"/>
    <p:sldId id="371" r:id="rId49"/>
    <p:sldId id="354" r:id="rId50"/>
    <p:sldId id="361" r:id="rId51"/>
    <p:sldId id="367" r:id="rId52"/>
    <p:sldId id="362" r:id="rId53"/>
    <p:sldId id="379" r:id="rId54"/>
    <p:sldId id="363" r:id="rId55"/>
    <p:sldId id="364" r:id="rId56"/>
    <p:sldId id="365" r:id="rId57"/>
    <p:sldId id="366" r:id="rId58"/>
    <p:sldId id="308" r:id="rId59"/>
    <p:sldId id="309" r:id="rId60"/>
    <p:sldId id="310" r:id="rId61"/>
    <p:sldId id="372" r:id="rId62"/>
    <p:sldId id="373" r:id="rId63"/>
    <p:sldId id="376" r:id="rId64"/>
    <p:sldId id="377" r:id="rId65"/>
    <p:sldId id="380" r:id="rId66"/>
    <p:sldId id="378" r:id="rId67"/>
    <p:sldId id="381" r:id="rId68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574" autoAdjust="0"/>
  </p:normalViewPr>
  <p:slideViewPr>
    <p:cSldViewPr>
      <p:cViewPr>
        <p:scale>
          <a:sx n="50" d="100"/>
          <a:sy n="50" d="100"/>
        </p:scale>
        <p:origin x="-188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8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6509951881014873"/>
          <c:y val="5.5555555555555552E-2"/>
          <c:w val="0.7944490376202975"/>
          <c:h val="0.71094123651210261"/>
        </c:manualLayout>
      </c:layout>
      <c:scatterChart>
        <c:scatterStyle val="lineMarker"/>
        <c:ser>
          <c:idx val="0"/>
          <c:order val="0"/>
          <c:tx>
            <c:strRef>
              <c:f>Sheet1!$E$2</c:f>
              <c:strCache>
                <c:ptCount val="1"/>
                <c:pt idx="0">
                  <c:v>E0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trendline>
            <c:spPr>
              <a:ln w="28575"/>
            </c:spPr>
            <c:trendlineType val="linear"/>
          </c:trendline>
          <c:xVal>
            <c:numRef>
              <c:f>Sheet1!$C$3:$C$12</c:f>
              <c:numCache>
                <c:formatCode>General</c:formatCode>
                <c:ptCount val="10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  <c:pt idx="6">
                  <c:v>27</c:v>
                </c:pt>
                <c:pt idx="7">
                  <c:v>28</c:v>
                </c:pt>
                <c:pt idx="8">
                  <c:v>29</c:v>
                </c:pt>
                <c:pt idx="9">
                  <c:v>30</c:v>
                </c:pt>
              </c:numCache>
            </c:numRef>
          </c:xVal>
          <c:yVal>
            <c:numRef>
              <c:f>Sheet1!$E$3:$E$12</c:f>
              <c:numCache>
                <c:formatCode>General</c:formatCode>
                <c:ptCount val="10"/>
                <c:pt idx="0">
                  <c:v>-2.08</c:v>
                </c:pt>
                <c:pt idx="1">
                  <c:v>-1.6</c:v>
                </c:pt>
                <c:pt idx="2">
                  <c:v>-1.125</c:v>
                </c:pt>
                <c:pt idx="3">
                  <c:v>-0.89</c:v>
                </c:pt>
                <c:pt idx="4">
                  <c:v>-1.1819999999999999</c:v>
                </c:pt>
                <c:pt idx="5">
                  <c:v>-0.44</c:v>
                </c:pt>
                <c:pt idx="6">
                  <c:v>-0.28199999999999997</c:v>
                </c:pt>
                <c:pt idx="7">
                  <c:v>-0.23599999999999999</c:v>
                </c:pt>
                <c:pt idx="8">
                  <c:v>0.33900000000000002</c:v>
                </c:pt>
                <c:pt idx="9">
                  <c:v>-0.76200000000000001</c:v>
                </c:pt>
              </c:numCache>
            </c:numRef>
          </c:yVal>
        </c:ser>
        <c:axId val="157181824"/>
        <c:axId val="202863360"/>
      </c:scatterChart>
      <c:valAx>
        <c:axId val="157181824"/>
        <c:scaling>
          <c:orientation val="minMax"/>
          <c:max val="30"/>
          <c:min val="2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Atomic Number</a:t>
                </a:r>
              </a:p>
            </c:rich>
          </c:tx>
          <c:layout/>
        </c:title>
        <c:numFmt formatCode="General" sourceLinked="1"/>
        <c:tickLblPos val="nextTo"/>
        <c:spPr>
          <a:ln w="19050"/>
        </c:spPr>
        <c:txPr>
          <a:bodyPr/>
          <a:lstStyle/>
          <a:p>
            <a:pPr>
              <a:defRPr sz="1200"/>
            </a:pPr>
            <a:endParaRPr lang="en-US"/>
          </a:p>
        </c:txPr>
        <c:crossAx val="202863360"/>
        <c:crossesAt val="-2.5"/>
        <c:crossBetween val="midCat"/>
      </c:valAx>
      <c:valAx>
        <c:axId val="2028633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E</a:t>
                </a:r>
                <a:r>
                  <a:rPr lang="en-US" sz="1400" baseline="30000"/>
                  <a:t>o</a:t>
                </a:r>
                <a:r>
                  <a:rPr lang="en-US" sz="1400"/>
                  <a:t> (volts vs. SHE)</a:t>
                </a:r>
              </a:p>
            </c:rich>
          </c:tx>
          <c:layout>
            <c:manualLayout>
              <c:xMode val="edge"/>
              <c:yMode val="edge"/>
              <c:x val="2.7777777777777804E-2"/>
              <c:y val="0.15752478856809574"/>
            </c:manualLayout>
          </c:layout>
        </c:title>
        <c:numFmt formatCode="General" sourceLinked="1"/>
        <c:tickLblPos val="nextTo"/>
        <c:spPr>
          <a:ln w="19050"/>
        </c:spPr>
        <c:txPr>
          <a:bodyPr/>
          <a:lstStyle/>
          <a:p>
            <a:pPr>
              <a:defRPr sz="1200"/>
            </a:pPr>
            <a:endParaRPr lang="en-US"/>
          </a:p>
        </c:txPr>
        <c:crossAx val="157181824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7668525809273841"/>
          <c:y val="4.5844998541848939E-2"/>
          <c:w val="0.7677314085739283"/>
          <c:h val="0.70115339749198013"/>
        </c:manualLayout>
      </c:layout>
      <c:scatterChart>
        <c:scatterStyle val="lineMarker"/>
        <c:ser>
          <c:idx val="0"/>
          <c:order val="0"/>
          <c:tx>
            <c:strRef>
              <c:f>Sheet1!$E$2</c:f>
              <c:strCache>
                <c:ptCount val="1"/>
                <c:pt idx="0">
                  <c:v>E0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trendline>
            <c:spPr>
              <a:ln w="28575"/>
            </c:spPr>
            <c:trendlineType val="linear"/>
          </c:trendline>
          <c:xVal>
            <c:numRef>
              <c:f>Sheet1!$D$3:$D$12</c:f>
              <c:numCache>
                <c:formatCode>General</c:formatCode>
                <c:ptCount val="10"/>
                <c:pt idx="0">
                  <c:v>170</c:v>
                </c:pt>
                <c:pt idx="1">
                  <c:v>160</c:v>
                </c:pt>
                <c:pt idx="2">
                  <c:v>153</c:v>
                </c:pt>
                <c:pt idx="3">
                  <c:v>139</c:v>
                </c:pt>
                <c:pt idx="4">
                  <c:v>139</c:v>
                </c:pt>
                <c:pt idx="5">
                  <c:v>132</c:v>
                </c:pt>
                <c:pt idx="6">
                  <c:v>126</c:v>
                </c:pt>
                <c:pt idx="7">
                  <c:v>124</c:v>
                </c:pt>
                <c:pt idx="8">
                  <c:v>132</c:v>
                </c:pt>
                <c:pt idx="9">
                  <c:v>122</c:v>
                </c:pt>
              </c:numCache>
            </c:numRef>
          </c:xVal>
          <c:yVal>
            <c:numRef>
              <c:f>Sheet1!$E$3:$E$12</c:f>
              <c:numCache>
                <c:formatCode>General</c:formatCode>
                <c:ptCount val="10"/>
                <c:pt idx="0">
                  <c:v>-2.08</c:v>
                </c:pt>
                <c:pt idx="1">
                  <c:v>-1.6</c:v>
                </c:pt>
                <c:pt idx="2">
                  <c:v>-1.125</c:v>
                </c:pt>
                <c:pt idx="3">
                  <c:v>-0.89</c:v>
                </c:pt>
                <c:pt idx="4">
                  <c:v>-1.1819999999999999</c:v>
                </c:pt>
                <c:pt idx="5">
                  <c:v>-0.44</c:v>
                </c:pt>
                <c:pt idx="6">
                  <c:v>-0.28199999999999997</c:v>
                </c:pt>
                <c:pt idx="7">
                  <c:v>-0.23599999999999999</c:v>
                </c:pt>
                <c:pt idx="8">
                  <c:v>0.33900000000000002</c:v>
                </c:pt>
                <c:pt idx="9">
                  <c:v>-0.76200000000000001</c:v>
                </c:pt>
              </c:numCache>
            </c:numRef>
          </c:yVal>
        </c:ser>
        <c:axId val="206341632"/>
        <c:axId val="206853248"/>
      </c:scatterChart>
      <c:valAx>
        <c:axId val="206341632"/>
        <c:scaling>
          <c:orientation val="minMax"/>
          <c:max val="170"/>
          <c:min val="122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Atomic radius (pm)</a:t>
                </a:r>
              </a:p>
            </c:rich>
          </c:tx>
          <c:layout/>
        </c:title>
        <c:numFmt formatCode="General" sourceLinked="1"/>
        <c:tickLblPos val="nextTo"/>
        <c:spPr>
          <a:ln w="19050"/>
        </c:spPr>
        <c:txPr>
          <a:bodyPr/>
          <a:lstStyle/>
          <a:p>
            <a:pPr>
              <a:defRPr sz="1200"/>
            </a:pPr>
            <a:endParaRPr lang="en-US"/>
          </a:p>
        </c:txPr>
        <c:crossAx val="206853248"/>
        <c:crossesAt val="-2.5"/>
        <c:crossBetween val="midCat"/>
      </c:valAx>
      <c:valAx>
        <c:axId val="20685324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E</a:t>
                </a:r>
                <a:r>
                  <a:rPr lang="en-US" sz="1400" baseline="30000"/>
                  <a:t>o</a:t>
                </a:r>
                <a:r>
                  <a:rPr lang="en-US" sz="1400"/>
                  <a:t> (volts vs.  SHE)</a:t>
                </a:r>
              </a:p>
            </c:rich>
          </c:tx>
          <c:layout>
            <c:manualLayout>
              <c:xMode val="edge"/>
              <c:yMode val="edge"/>
              <c:x val="2.7777777777777801E-2"/>
              <c:y val="0.16464311752697589"/>
            </c:manualLayout>
          </c:layout>
        </c:title>
        <c:numFmt formatCode="General" sourceLinked="1"/>
        <c:tickLblPos val="nextTo"/>
        <c:spPr>
          <a:ln w="19050"/>
        </c:spPr>
        <c:txPr>
          <a:bodyPr/>
          <a:lstStyle/>
          <a:p>
            <a:pPr>
              <a:defRPr sz="1200"/>
            </a:pPr>
            <a:endParaRPr lang="en-US"/>
          </a:p>
        </c:txPr>
        <c:crossAx val="206341632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8961D1B-A46A-471A-A49B-5C438635CF71}" type="datetimeFigureOut">
              <a:rPr lang="en-US"/>
              <a:pPr>
                <a:defRPr/>
              </a:pPr>
              <a:t>8/25/2013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7A221CF-D044-45D5-96D8-60A40DF5F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E98B458-7B9B-4208-93E3-5BD256B6F092}" type="datetimeFigureOut">
              <a:rPr lang="en-US"/>
              <a:pPr>
                <a:defRPr/>
              </a:pPr>
              <a:t>8/25/2013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338F415-EE9F-431C-AFAC-4C6AE91B2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38F415-EE9F-431C-AFAC-4C6AE91B2E5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38F415-EE9F-431C-AFAC-4C6AE91B2E5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A2B509-2504-4F83-A7AE-D7656A900BDA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BDBCBF2-677D-4EC8-890D-3BE69EC86BA1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F7DEBC-AF35-4821-9A1D-28A487095C89}" type="slidenum">
              <a:rPr lang="en-US" smtClean="0">
                <a:latin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252484-38B3-413E-A59F-C525B2E2C7BC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A86127-B077-4ABB-867E-A9801128D46E}" type="slidenum">
              <a:rPr lang="en-US" smtClean="0">
                <a:latin typeface="Arial" pitchFamily="34" charset="0"/>
              </a:rPr>
              <a:pPr/>
              <a:t>56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3C5AFC-E2FE-48B7-8957-1641766A883B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D2203-539D-4D81-B3ED-07341886D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9389-DD7E-410B-B333-82FBDC07A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20E8-FC6A-4E68-8965-F9B902D32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DE958-0B9B-4A66-B4C7-9ED67FD94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F15E-34B3-4FD6-A448-69B629ECA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5CDE2-2BCC-47E9-89AC-84E00DFC5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C6E4-A7FF-4BBB-8132-9B9DC03C3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6582C-4CB6-4957-B67F-4CCEE3413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036CB-9421-428A-8B8B-1338D6DBA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182BE-2315-4DE1-AD54-EC5FEFDF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C59B-9A46-40AB-8824-013B5778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B8165-0BA1-43FB-A445-0A8C1B2BF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2FD01-99B9-474A-A254-99ABCD0D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515C-82CD-464B-A1DC-B7D7C1E4C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BF34-B58E-47F7-8726-C26E56863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BB97444-70F4-461B-B647-B71380F2D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rsoned.uk/housecrof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http://www.lasalle.edu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jpe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jpeg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m/url?sa=i&amp;source=images&amp;cd=&amp;cad=rja&amp;docid=lv5hs6RMPbNvsM&amp;tbnid=-207JitYBlHsQM:&amp;ved=0CAgQjRwwAA&amp;url=http://en.wikipedia.org/wiki/Erwin_Schr%C3%B6dinger&amp;ei=LA8ZUvaMErb64AORnYHABA&amp;psig=AFQjCNGsBRAjUV4qix58w54_QEDLNOJqoQ&amp;ust=1377460396353107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en.wikipedia.org/wiki/File:Wolfgang_Pauli_ETH-Bib_Portr_01042.jpg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hyperlink" Target="http://www.google.com/url?sa=i&amp;rct=j&amp;q=&amp;esrc=s&amp;frm=1&amp;source=images&amp;cd=&amp;cad=rja&amp;docid=Lx5-CgteDSpWYM&amp;tbnid=2vw-MBm-5qga2M:&amp;ved=0CAUQjRw&amp;url=http://slxy.cqupt.edu.cn/admin/upload/teachermounts/1287939657.ppt&amp;ei=QS8ZUojAPNTC4AO7yoH4BQ&amp;bvm=bv.51156542,d.dmg&amp;psig=AFQjCNFf-9iNvdm8IsFwWY4oN3Q5XgpK3w&amp;ust=137746859025197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nter.group.shef.ac.uk/orbitro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m/url?sa=i&amp;rct=j&amp;q=&amp;esrc=s&amp;frm=1&amp;source=images&amp;cd=&amp;cad=rja&amp;docid=qvJ3GNH3oaWsuM&amp;tbnid=ocZNPEBicWXc_M:&amp;ved=0CAUQjRw&amp;url=http://cnx.org/content/m31489/latest/&amp;ei=NT4ZUtuGIMbc4AOT7oCIBA&amp;bvm=bv.51156542,d.dmg&amp;psig=AFQjCNEovnNIXSE0XbvyhuBa60HUqPft1A&amp;ust=1377472429735045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/url?sa=i&amp;rct=j&amp;q=&amp;esrc=s&amp;frm=1&amp;source=images&amp;cd=&amp;cad=rja&amp;docid=5fczleOMtY-BYM&amp;tbnid=CzVvAR9uUE0qFM:&amp;ved=0CAUQjRw&amp;url=http://www.bpc.edu/mathscience/chemistry/history_of_the_periodic_table.html&amp;ei=szoZUuugDtSs4APJxYCYDA&amp;bvm=bv.51156542,d.dmg&amp;psig=AFQjCNF8_1aoWELutOmbLA9pmXS4sQHgVQ&amp;ust=1377471535217911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/url?sa=i&amp;rct=j&amp;q=&amp;esrc=s&amp;frm=1&amp;source=images&amp;cd=&amp;cad=rja&amp;docid=5fczleOMtY-BYM&amp;tbnid=CzVvAR9uUE0qFM:&amp;ved=0CAUQjRw&amp;url=http://www.bpc.edu/mathscience/chemistry/history_of_the_periodic_table.html&amp;ei=szoZUuugDtSs4APJxYCYDA&amp;bvm=bv.51156542,d.dmg&amp;psig=AFQjCNF8_1aoWELutOmbLA9pmXS4sQHgVQ&amp;ust=1377471535217911" TargetMode="Externa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google.com/url?sa=i&amp;source=images&amp;cd=&amp;cad=rja&amp;docid=y_Sy2bVr6GUlIM&amp;tbnid=RSsWnxGA5Min_M:&amp;ved=0CAgQjRwwAA&amp;url=http%3A%2F%2Fic.ucsc.edu%2F~flegal%2Fetox80e%2FSpecTopics%2Fitaiitaipics.html&amp;ei=jSIaUq_2I4zK9QTkhoCoAg&amp;psig=AFQjCNEucNBlc_YzEkcK2N6hLpxbqRNxBg&amp;ust=1377530893663361" TargetMode="Externa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int.ch.liv.ac.uk/Lanthanide/Ln_Chemistry_folder/Ln%20compounds%20folder/Graphics/LnNO3.gif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/url?sa=i&amp;rct=j&amp;q=&amp;esrc=s&amp;frm=1&amp;source=images&amp;cd=&amp;cad=rja&amp;docid=5fczleOMtY-BYM&amp;tbnid=CzVvAR9uUE0qFM:&amp;ved=0CAUQjRw&amp;url=http://www.bpc.edu/mathscience/chemistry/history_of_the_periodic_table.html&amp;ei=szoZUuugDtSs4APJxYCYDA&amp;bvm=bv.51156542,d.dmg&amp;psig=AFQjCNF8_1aoWELutOmbLA9pmXS4sQHgVQ&amp;ust=1377471535217911" TargetMode="Externa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om/url?sa=i&amp;rct=j&amp;q=&amp;esrc=s&amp;frm=1&amp;source=images&amp;cd=&amp;cad=rja&amp;docid=5fczleOMtY-BYM&amp;tbnid=CzVvAR9uUE0qFM:&amp;ved=0CAUQjRw&amp;url=http://www.bpc.edu/mathscience/chemistry/history_of_the_periodic_table.html&amp;ei=szoZUuugDtSs4APJxYCYDA&amp;bvm=bv.51156542,d.dmg&amp;psig=AFQjCNF8_1aoWELutOmbLA9pmXS4sQHgVQ&amp;ust=1377471535217911" TargetMode="Externa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jpeg"/><Relationship Id="rId5" Type="http://schemas.openxmlformats.org/officeDocument/2006/relationships/hyperlink" Target="http://www.google.com/url?sa=i&amp;source=images&amp;cd=&amp;cad=rja&amp;docid=hHxF8y86WsK1dM&amp;tbnid=KJhf0H-RnBmVwM:&amp;ved=0CAgQjRwwAA&amp;url=http%3A%2F%2Fwww.teachthought.com%2Flearning%2F10-learning-lessons-from-albert-einstein%2F&amp;ei=djgaUoXHEYWE9QS4q4GYBw&amp;psig=AFQjCNHyQjv6oWp1iJJkCpZ1zUlijZ3iXg&amp;ust=1377536502347283" TargetMode="External"/><Relationship Id="rId4" Type="http://schemas.openxmlformats.org/officeDocument/2006/relationships/oleObject" Target="../embeddings/oleObject26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76962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Advanced Inorganic Chemistry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CHM 403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230854" y="5791200"/>
            <a:ext cx="2948244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Michael </a:t>
            </a:r>
            <a:r>
              <a:rPr lang="en-US" sz="2000" b="1" dirty="0" err="1" smtClean="0">
                <a:solidFill>
                  <a:schemeClr val="accent2"/>
                </a:solidFill>
              </a:rPr>
              <a:t>Prushan</a:t>
            </a:r>
            <a:r>
              <a:rPr lang="en-US" sz="2000" b="1" dirty="0" smtClean="0">
                <a:solidFill>
                  <a:schemeClr val="accent2"/>
                </a:solidFill>
              </a:rPr>
              <a:t> Ph.D</a:t>
            </a:r>
            <a:r>
              <a:rPr lang="en-US" sz="2000" b="1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29703" name="Picture 7" descr="http://www.lasalle.edu/~prushan/housecroft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886200"/>
            <a:ext cx="2057400" cy="2693326"/>
          </a:xfrm>
          <a:prstGeom prst="rect">
            <a:avLst/>
          </a:prstGeom>
          <a:noFill/>
        </p:spPr>
      </p:pic>
      <p:pic>
        <p:nvPicPr>
          <p:cNvPr id="29705" name="Picture 9" descr="La Salle Universit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724400"/>
            <a:ext cx="291083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ic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152400"/>
            <a:ext cx="10045700" cy="773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5715000" y="533400"/>
            <a:ext cx="3276600" cy="2362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-304800" y="457200"/>
            <a:ext cx="3276600" cy="2438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2819400" y="685800"/>
            <a:ext cx="3276600" cy="2438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 animBg="1"/>
      <p:bldP spid="30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1905000" y="838200"/>
          <a:ext cx="5638800" cy="233363"/>
        </p:xfrm>
        <a:graphic>
          <a:graphicData uri="http://schemas.openxmlformats.org/presentationml/2006/ole">
            <p:oleObj spid="_x0000_s1026" name="Image" r:id="rId3" imgW="3535061" imgH="146156" progId="">
              <p:embed/>
            </p:oleObj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2895600" y="1447800"/>
          <a:ext cx="5181600" cy="2041525"/>
        </p:xfrm>
        <a:graphic>
          <a:graphicData uri="http://schemas.openxmlformats.org/presentationml/2006/ole">
            <p:oleObj spid="_x0000_s1027" name="Image" r:id="rId4" imgW="2482916" imgH="978534" progId="">
              <p:embed/>
            </p:oleObj>
          </a:graphicData>
        </a:graphic>
      </p:graphicFrame>
      <p:graphicFrame>
        <p:nvGraphicFramePr>
          <p:cNvPr id="1028" name="Object 13"/>
          <p:cNvGraphicFramePr>
            <a:graphicFrameLocks noChangeAspect="1"/>
          </p:cNvGraphicFramePr>
          <p:nvPr>
            <p:ph sz="quarter" idx="3"/>
          </p:nvPr>
        </p:nvGraphicFramePr>
        <p:xfrm>
          <a:off x="228600" y="3733800"/>
          <a:ext cx="3124200" cy="2651125"/>
        </p:xfrm>
        <a:graphic>
          <a:graphicData uri="http://schemas.openxmlformats.org/presentationml/2006/ole">
            <p:oleObj spid="_x0000_s1028" name="Image" r:id="rId5" imgW="1298451" imgH="1101994" progId="">
              <p:embed/>
            </p:oleObj>
          </a:graphicData>
        </a:graphic>
      </p:graphicFrame>
      <p:graphicFrame>
        <p:nvGraphicFramePr>
          <p:cNvPr id="1029" name="Object 16"/>
          <p:cNvGraphicFramePr>
            <a:graphicFrameLocks noChangeAspect="1"/>
          </p:cNvGraphicFramePr>
          <p:nvPr>
            <p:ph sz="quarter" idx="4"/>
          </p:nvPr>
        </p:nvGraphicFramePr>
        <p:xfrm>
          <a:off x="3581400" y="4114800"/>
          <a:ext cx="5105400" cy="1992313"/>
        </p:xfrm>
        <a:graphic>
          <a:graphicData uri="http://schemas.openxmlformats.org/presentationml/2006/ole">
            <p:oleObj spid="_x0000_s1029" name="Image" r:id="rId6" imgW="2542683" imgH="992126" progId="">
              <p:embed/>
            </p:oleObj>
          </a:graphicData>
        </a:graphic>
      </p:graphicFrame>
      <p:graphicFrame>
        <p:nvGraphicFramePr>
          <p:cNvPr id="1030" name="Object 20"/>
          <p:cNvGraphicFramePr>
            <a:graphicFrameLocks noChangeAspect="1"/>
          </p:cNvGraphicFramePr>
          <p:nvPr/>
        </p:nvGraphicFramePr>
        <p:xfrm>
          <a:off x="533400" y="1447800"/>
          <a:ext cx="1858963" cy="1905000"/>
        </p:xfrm>
        <a:graphic>
          <a:graphicData uri="http://schemas.openxmlformats.org/presentationml/2006/ole">
            <p:oleObj spid="_x0000_s1030" name="Image" r:id="rId7" imgW="1266447" imgH="1298451" progId="">
              <p:embed/>
            </p:oleObj>
          </a:graphicData>
        </a:graphic>
      </p:graphicFrame>
      <p:sp>
        <p:nvSpPr>
          <p:cNvPr id="1031" name="Text Box 21"/>
          <p:cNvSpPr txBox="1">
            <a:spLocks noChangeArrowheads="1"/>
          </p:cNvSpPr>
          <p:nvPr/>
        </p:nvSpPr>
        <p:spPr bwMode="auto">
          <a:xfrm>
            <a:off x="2133600" y="152400"/>
            <a:ext cx="460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b="1">
                <a:solidFill>
                  <a:schemeClr val="accent2"/>
                </a:solidFill>
              </a:rPr>
              <a:t>Medicinal Inorganic Chemistry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8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76250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990600" y="1524000"/>
            <a:ext cx="7620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743200" y="1447800"/>
            <a:ext cx="7620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191000" y="13716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5867400" y="1371600"/>
            <a:ext cx="8382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1219200" y="4648200"/>
            <a:ext cx="533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2895600" y="4724400"/>
            <a:ext cx="6858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4419600" y="4572000"/>
            <a:ext cx="8382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6" grpId="0" animBg="1"/>
      <p:bldP spid="15367" grpId="0" animBg="1"/>
      <p:bldP spid="15368" grpId="0" animBg="1"/>
      <p:bldP spid="15369" grpId="0" animBg="1"/>
      <p:bldP spid="15370" grpId="0" animBg="1"/>
      <p:bldP spid="153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28600"/>
          <a:ext cx="8305800" cy="849313"/>
        </p:xfrm>
        <a:graphic>
          <a:graphicData uri="http://schemas.openxmlformats.org/presentationml/2006/ole">
            <p:oleObj spid="_x0000_s2050" name="Image" r:id="rId3" imgW="3667683" imgH="374762" progId="">
              <p:embed/>
            </p:oleObj>
          </a:graphicData>
        </a:graphic>
      </p:graphicFrame>
      <p:graphicFrame>
        <p:nvGraphicFramePr>
          <p:cNvPr id="2051" name="Object 10"/>
          <p:cNvGraphicFramePr>
            <a:graphicFrameLocks noChangeAspect="1"/>
          </p:cNvGraphicFramePr>
          <p:nvPr>
            <p:ph sz="quarter" idx="3"/>
          </p:nvPr>
        </p:nvGraphicFramePr>
        <p:xfrm>
          <a:off x="3810000" y="5181600"/>
          <a:ext cx="5334000" cy="1454150"/>
        </p:xfrm>
        <a:graphic>
          <a:graphicData uri="http://schemas.openxmlformats.org/presentationml/2006/ole">
            <p:oleObj spid="_x0000_s2051" name="Image" r:id="rId4" imgW="2364029" imgH="644735" progId="">
              <p:embed/>
            </p:oleObj>
          </a:graphicData>
        </a:graphic>
      </p:graphicFrame>
      <p:graphicFrame>
        <p:nvGraphicFramePr>
          <p:cNvPr id="2052" name="Object 1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33400" y="5257800"/>
          <a:ext cx="1676400" cy="1392238"/>
        </p:xfrm>
        <a:graphic>
          <a:graphicData uri="http://schemas.openxmlformats.org/presentationml/2006/ole">
            <p:oleObj spid="_x0000_s2052" name="Image" r:id="rId5" imgW="1275915" imgH="1060976" progId="">
              <p:embed/>
            </p:oleObj>
          </a:graphicData>
        </a:graphic>
      </p:graphicFrame>
      <p:pic>
        <p:nvPicPr>
          <p:cNvPr id="2054" name="Picture 15" descr="ic-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219200"/>
            <a:ext cx="69342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Bioinorganic Chemistry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Approximately 40 percent of all enzymes have metal ions in their active sites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The presence of the metal is what governs the reactivity of the enzyme</a:t>
            </a:r>
          </a:p>
        </p:txBody>
      </p:sp>
      <p:pic>
        <p:nvPicPr>
          <p:cNvPr id="41988" name="Picture 4" descr="Metals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362200"/>
            <a:ext cx="4572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 idx="1"/>
          </p:nvPr>
        </p:nvGraphicFramePr>
        <p:xfrm>
          <a:off x="228600" y="381000"/>
          <a:ext cx="4343400" cy="3341688"/>
        </p:xfrm>
        <a:graphic>
          <a:graphicData uri="http://schemas.openxmlformats.org/presentationml/2006/ole">
            <p:oleObj spid="_x0000_s3074" name="Image" r:id="rId3" imgW="2954268" imgH="2272577" progId="">
              <p:embed/>
            </p:oleObj>
          </a:graphicData>
        </a:graphic>
      </p:graphicFrame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4487863" y="533400"/>
            <a:ext cx="41910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Arial Rounded MT Bold" pitchFamily="34" charset="0"/>
              </a:rPr>
              <a:t>Hemoglobin and Myoglobin</a:t>
            </a:r>
          </a:p>
        </p:txBody>
      </p:sp>
      <p:pic>
        <p:nvPicPr>
          <p:cNvPr id="3076" name="Picture 8" descr="ym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600200"/>
            <a:ext cx="43529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mbme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962400"/>
            <a:ext cx="421005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Line 14"/>
          <p:cNvSpPr>
            <a:spLocks noChangeShapeType="1"/>
          </p:cNvSpPr>
          <p:nvPr/>
        </p:nvSpPr>
        <p:spPr bwMode="auto">
          <a:xfrm flipV="1">
            <a:off x="4343400" y="4114800"/>
            <a:ext cx="1524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229600" cy="4525963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chemeClr val="accent2"/>
                </a:solidFill>
              </a:rPr>
              <a:t>Nitrogenase</a:t>
            </a:r>
          </a:p>
          <a:p>
            <a:pPr eaLnBrk="1" hangingPunct="1"/>
            <a:endParaRPr lang="en-US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smtClean="0"/>
              <a:t>Catalyzes the “nitrogen” fixation process in plants.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990600" y="2819400"/>
            <a:ext cx="6945313" cy="701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sz="2000"/>
              <a:t>N</a:t>
            </a:r>
            <a:r>
              <a:rPr lang="en-US" sz="2000" baseline="-25000"/>
              <a:t>2</a:t>
            </a:r>
            <a:r>
              <a:rPr lang="en-US" sz="2000"/>
              <a:t> + 8H</a:t>
            </a:r>
            <a:r>
              <a:rPr lang="en-US" sz="2000" baseline="30000"/>
              <a:t>+</a:t>
            </a:r>
            <a:r>
              <a:rPr lang="en-US" sz="2000"/>
              <a:t> + 8e</a:t>
            </a:r>
            <a:r>
              <a:rPr lang="en-US" sz="2000" baseline="30000"/>
              <a:t>- </a:t>
            </a:r>
            <a:r>
              <a:rPr lang="en-US" sz="2000"/>
              <a:t>+ 16 ATP → 2NH</a:t>
            </a:r>
            <a:r>
              <a:rPr lang="en-US" sz="2000" baseline="-25000"/>
              <a:t>3</a:t>
            </a:r>
            <a:r>
              <a:rPr lang="en-US" sz="2000"/>
              <a:t> + H</a:t>
            </a:r>
            <a:r>
              <a:rPr lang="en-US" sz="2000" baseline="-25000"/>
              <a:t>2</a:t>
            </a:r>
            <a:r>
              <a:rPr lang="en-US" sz="2000"/>
              <a:t> + 16 ADP + 16 PO</a:t>
            </a:r>
            <a:r>
              <a:rPr lang="en-US" sz="2000" baseline="-25000"/>
              <a:t>4</a:t>
            </a:r>
            <a:r>
              <a:rPr lang="en-US" sz="2000" baseline="30000"/>
              <a:t>3-</a:t>
            </a:r>
            <a:r>
              <a:rPr lang="en-US" sz="2000"/>
              <a:t> </a:t>
            </a:r>
          </a:p>
          <a:p>
            <a:pPr algn="l" eaLnBrk="0" hangingPunct="0"/>
            <a:endParaRPr lang="en-US" sz="2000"/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838200" y="27432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4114800" y="2667000"/>
            <a:ext cx="7620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l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295400"/>
            <a:ext cx="2425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6524625" y="377825"/>
            <a:ext cx="877888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 Rounded MT Bold" pitchFamily="34" charset="0"/>
              </a:rPr>
              <a:t>Plants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1219200" y="381000"/>
            <a:ext cx="1239838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Arial Rounded MT Bold" pitchFamily="34" charset="0"/>
              </a:rPr>
              <a:t>Industrial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574675" y="838200"/>
            <a:ext cx="2957513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500 </a:t>
            </a:r>
            <a:r>
              <a:rPr lang="en-US" b="1" baseline="30000"/>
              <a:t>o</a:t>
            </a:r>
            <a:r>
              <a:rPr lang="en-US" b="1"/>
              <a:t>C , 200 atm pressure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5680075" y="838200"/>
            <a:ext cx="2513013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20 </a:t>
            </a:r>
            <a:r>
              <a:rPr lang="en-US" b="1" baseline="30000"/>
              <a:t>o</a:t>
            </a:r>
            <a:r>
              <a:rPr lang="en-US" b="1"/>
              <a:t>C, 1 atm pressure</a:t>
            </a:r>
          </a:p>
        </p:txBody>
      </p:sp>
      <p:pic>
        <p:nvPicPr>
          <p:cNvPr id="44039" name="Picture 10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24844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Organometallic Chemistry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catalysis</a:t>
            </a:r>
          </a:p>
        </p:txBody>
      </p:sp>
      <p:pic>
        <p:nvPicPr>
          <p:cNvPr id="4101" name="Picture 4" descr="wilkinson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86000"/>
            <a:ext cx="2103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867400" y="5232400"/>
            <a:ext cx="2903538" cy="7016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Sir Geoffrey Wilkinson</a:t>
            </a:r>
          </a:p>
          <a:p>
            <a:r>
              <a:rPr lang="en-US" sz="2000" b="1">
                <a:solidFill>
                  <a:schemeClr val="accent2"/>
                </a:solidFill>
              </a:rPr>
              <a:t>Nobel Prize 1973</a:t>
            </a: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0" y="3200400"/>
          <a:ext cx="4537075" cy="3503613"/>
        </p:xfrm>
        <a:graphic>
          <a:graphicData uri="http://schemas.openxmlformats.org/presentationml/2006/ole">
            <p:oleObj spid="_x0000_s4098" name="Image" r:id="rId4" imgW="2446646" imgH="1888480" progId="">
              <p:embed/>
            </p:oleObj>
          </a:graphicData>
        </a:graphic>
      </p:graphicFrame>
      <p:pic>
        <p:nvPicPr>
          <p:cNvPr id="4103" name="Picture 10" descr="wilkinsonc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371600"/>
            <a:ext cx="23510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11747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 descr="wilkinson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981200"/>
            <a:ext cx="14398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AutoShape 6"/>
          <p:cNvSpPr>
            <a:spLocks noChangeArrowheads="1"/>
          </p:cNvSpPr>
          <p:nvPr/>
        </p:nvSpPr>
        <p:spPr bwMode="auto">
          <a:xfrm>
            <a:off x="6400800" y="2743200"/>
            <a:ext cx="1042988" cy="449263"/>
          </a:xfrm>
          <a:prstGeom prst="rightArrow">
            <a:avLst>
              <a:gd name="adj1" fmla="val 50000"/>
              <a:gd name="adj2" fmla="val 58039"/>
            </a:avLst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AutoShape 7"/>
          <p:cNvSpPr>
            <a:spLocks noChangeArrowheads="1"/>
          </p:cNvSpPr>
          <p:nvPr/>
        </p:nvSpPr>
        <p:spPr bwMode="auto">
          <a:xfrm>
            <a:off x="1371600" y="2743200"/>
            <a:ext cx="1042988" cy="449263"/>
          </a:xfrm>
          <a:prstGeom prst="rightArrow">
            <a:avLst>
              <a:gd name="adj1" fmla="val 50000"/>
              <a:gd name="adj2" fmla="val 58039"/>
            </a:avLst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5062" name="Picture 8" descr="Add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133600"/>
            <a:ext cx="1320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AutoShape 9"/>
          <p:cNvSpPr>
            <a:spLocks noChangeArrowheads="1"/>
          </p:cNvSpPr>
          <p:nvPr/>
        </p:nvSpPr>
        <p:spPr bwMode="auto">
          <a:xfrm>
            <a:off x="3733800" y="2743200"/>
            <a:ext cx="1042988" cy="449263"/>
          </a:xfrm>
          <a:prstGeom prst="rightArrow">
            <a:avLst>
              <a:gd name="adj1" fmla="val 50000"/>
              <a:gd name="adj2" fmla="val 58039"/>
            </a:avLst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1905000" y="355600"/>
            <a:ext cx="4770438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Kevin Bacon and Inorganic Chemistry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2744788" y="812800"/>
            <a:ext cx="286067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Or something like that</a:t>
            </a:r>
          </a:p>
        </p:txBody>
      </p:sp>
      <p:sp>
        <p:nvSpPr>
          <p:cNvPr id="45066" name="Text Box 12"/>
          <p:cNvSpPr txBox="1">
            <a:spLocks noChangeArrowheads="1"/>
          </p:cNvSpPr>
          <p:nvPr/>
        </p:nvSpPr>
        <p:spPr bwMode="auto">
          <a:xfrm>
            <a:off x="4743450" y="2438400"/>
            <a:ext cx="17081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Robert Gillard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I         Inorganic</a:t>
            </a:r>
          </a:p>
        </p:txBody>
      </p:sp>
      <p:pic>
        <p:nvPicPr>
          <p:cNvPr id="30723" name="Picture 2" descr="C:\Users\Mike\AppData\Local\Microsoft\Windows\Temporary Internet Files\Content.IE5\7XX40HZZ\MCj0432600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057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 to start we need </a:t>
            </a:r>
            <a:r>
              <a:rPr lang="en-US" sz="2400" b="1" dirty="0" smtClean="0">
                <a:solidFill>
                  <a:srgbClr val="FF0000"/>
                </a:solidFill>
              </a:rPr>
              <a:t>ATOMS</a:t>
            </a:r>
            <a:r>
              <a:rPr lang="en-US" sz="2400" b="1" dirty="0" smtClean="0"/>
              <a:t> and to explain them </a:t>
            </a:r>
          </a:p>
          <a:p>
            <a:r>
              <a:rPr lang="en-US" sz="2400" b="1" dirty="0" smtClean="0"/>
              <a:t>we need </a:t>
            </a:r>
            <a:r>
              <a:rPr lang="en-US" sz="2400" b="1" dirty="0" smtClean="0">
                <a:solidFill>
                  <a:srgbClr val="FF0000"/>
                </a:solidFill>
              </a:rPr>
              <a:t>QUANTUM MECHANICS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9812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At the heart of it all is the Schrödinger Equation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1858" name="Picture 2" descr="http://upload.wikimedia.org/wikipedia/commons/2/26/Erwin_Schr%C3%B6ding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8600"/>
            <a:ext cx="2390775" cy="310515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6673539" y="1905000"/>
            <a:ext cx="1178529" cy="1200329"/>
            <a:chOff x="6673539" y="1981200"/>
            <a:chExt cx="1178529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6673539" y="1981200"/>
              <a:ext cx="1178529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I  </a:t>
              </a:r>
            </a:p>
            <a:p>
              <a:endParaRPr lang="en-US" b="1" dirty="0" smtClean="0">
                <a:solidFill>
                  <a:schemeClr val="accent2"/>
                </a:solidFill>
              </a:endParaRPr>
            </a:p>
            <a:p>
              <a:endParaRPr lang="en-US" b="1" dirty="0">
                <a:solidFill>
                  <a:schemeClr val="accent2"/>
                </a:solidFill>
              </a:endParaRPr>
            </a:p>
            <a:p>
              <a:r>
                <a:rPr lang="en-US" b="1" dirty="0">
                  <a:solidFill>
                    <a:schemeClr val="accent2"/>
                  </a:solidFill>
                </a:rPr>
                <a:t>E</a:t>
              </a:r>
              <a:r>
                <a:rPr lang="el-GR" b="1" dirty="0" smtClean="0">
                  <a:solidFill>
                    <a:schemeClr val="accent2"/>
                  </a:solidFill>
                </a:rPr>
                <a:t>ψ</a:t>
              </a:r>
              <a:r>
                <a:rPr lang="en-US" b="1" dirty="0" smtClean="0">
                  <a:solidFill>
                    <a:schemeClr val="accent2"/>
                  </a:solidFill>
                </a:rPr>
                <a:t> = </a:t>
              </a:r>
              <a:r>
                <a:rPr lang="en-US" b="1" i="1" dirty="0" smtClean="0">
                  <a:solidFill>
                    <a:schemeClr val="accent2"/>
                  </a:solidFill>
                </a:rPr>
                <a:t>H </a:t>
              </a:r>
              <a:r>
                <a:rPr lang="el-GR" b="1" dirty="0" smtClean="0">
                  <a:solidFill>
                    <a:schemeClr val="accent2"/>
                  </a:solidFill>
                </a:rPr>
                <a:t>ψ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  <p:sp>
          <p:nvSpPr>
            <p:cNvPr id="10" name="Heart 9"/>
            <p:cNvSpPr/>
            <p:nvPr/>
          </p:nvSpPr>
          <p:spPr bwMode="auto">
            <a:xfrm>
              <a:off x="7010400" y="2362200"/>
              <a:ext cx="457200" cy="381000"/>
            </a:xfrm>
            <a:prstGeom prst="heart">
              <a:avLst/>
            </a:prstGeom>
            <a:solidFill>
              <a:srgbClr val="FF0000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Picture 14" descr="Picture1.jpg"/>
          <p:cNvPicPr>
            <a:picLocks noChangeAspect="1"/>
          </p:cNvPicPr>
          <p:nvPr/>
        </p:nvPicPr>
        <p:blipFill>
          <a:blip r:embed="rId4" cstate="print"/>
          <a:srcRect l="34080" t="26702" r="38557" b="60144"/>
          <a:stretch>
            <a:fillRect/>
          </a:stretch>
        </p:blipFill>
        <p:spPr>
          <a:xfrm>
            <a:off x="2514600" y="2971800"/>
            <a:ext cx="1676400" cy="609600"/>
          </a:xfrm>
          <a:prstGeom prst="rect">
            <a:avLst/>
          </a:prstGeom>
        </p:spPr>
      </p:pic>
      <p:pic>
        <p:nvPicPr>
          <p:cNvPr id="16" name="Picture 15" descr="Picture1.jpg"/>
          <p:cNvPicPr>
            <a:picLocks noChangeAspect="1"/>
          </p:cNvPicPr>
          <p:nvPr/>
        </p:nvPicPr>
        <p:blipFill>
          <a:blip r:embed="rId4" cstate="print"/>
          <a:srcRect l="-746" t="39856" r="2487" b="-3981"/>
          <a:stretch>
            <a:fillRect/>
          </a:stretch>
        </p:blipFill>
        <p:spPr>
          <a:xfrm>
            <a:off x="533400" y="3657600"/>
            <a:ext cx="6019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391" y="1598950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Chemists care mostly about the electrons in atoms (Nuclei are important too)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48400" y="152400"/>
            <a:ext cx="2286000" cy="1219200"/>
            <a:chOff x="5105400" y="3505200"/>
            <a:chExt cx="2819400" cy="1676400"/>
          </a:xfrm>
        </p:grpSpPr>
        <p:sp>
          <p:nvSpPr>
            <p:cNvPr id="6" name="Cloud Callout 5"/>
            <p:cNvSpPr/>
            <p:nvPr/>
          </p:nvSpPr>
          <p:spPr bwMode="auto">
            <a:xfrm>
              <a:off x="5105400" y="3505200"/>
              <a:ext cx="2819400" cy="1676400"/>
            </a:xfrm>
            <a:prstGeom prst="cloudCallou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66463" y="3924300"/>
              <a:ext cx="2204792" cy="846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We’ll see this is </a:t>
              </a:r>
            </a:p>
            <a:p>
              <a:r>
                <a:rPr lang="en-US" sz="1600" b="1" dirty="0" smtClean="0"/>
                <a:t>true a bit later</a:t>
              </a:r>
              <a:r>
                <a:rPr lang="en-US" b="1" dirty="0" smtClean="0"/>
                <a:t>!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9600" y="2209800"/>
            <a:ext cx="709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reside in </a:t>
            </a:r>
            <a:r>
              <a:rPr lang="en-US" dirty="0" err="1" smtClean="0"/>
              <a:t>orbitals</a:t>
            </a:r>
            <a:r>
              <a:rPr lang="en-US" dirty="0" smtClean="0"/>
              <a:t> in atoms….. And atoms are spheres so…</a:t>
            </a:r>
            <a:endParaRPr lang="en-US" dirty="0"/>
          </a:p>
        </p:txBody>
      </p:sp>
      <p:pic>
        <p:nvPicPr>
          <p:cNvPr id="36865" name="Picture 1" descr="C:\Users\Mike\AppData\Local\Microsoft\Windows\Temporary Internet Files\Content.IE5\X3S85FJY\MC90044045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905000"/>
            <a:ext cx="1368425" cy="1828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71600" y="2743200"/>
            <a:ext cx="504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math is done in spherical polar coordinates</a:t>
            </a:r>
            <a:endParaRPr lang="en-US" dirty="0"/>
          </a:p>
        </p:txBody>
      </p:sp>
      <p:pic>
        <p:nvPicPr>
          <p:cNvPr id="11" name="Picture 10" descr="Picture2.jpg"/>
          <p:cNvPicPr>
            <a:picLocks noChangeAspect="1"/>
          </p:cNvPicPr>
          <p:nvPr/>
        </p:nvPicPr>
        <p:blipFill>
          <a:blip r:embed="rId4" cstate="print"/>
          <a:srcRect t="13911"/>
          <a:stretch>
            <a:fillRect/>
          </a:stretch>
        </p:blipFill>
        <p:spPr>
          <a:xfrm>
            <a:off x="0" y="3276600"/>
            <a:ext cx="6312236" cy="3352800"/>
          </a:xfrm>
          <a:prstGeom prst="rect">
            <a:avLst/>
          </a:prstGeom>
        </p:spPr>
      </p:pic>
      <p:pic>
        <p:nvPicPr>
          <p:cNvPr id="12" name="Picture 5" descr="spherical harmonic"/>
          <p:cNvPicPr>
            <a:picLocks noChangeAspect="1" noChangeArrowheads="1"/>
          </p:cNvPicPr>
          <p:nvPr/>
        </p:nvPicPr>
        <p:blipFill>
          <a:blip r:embed="rId5" cstate="print"/>
          <a:srcRect l="14185" r="10525"/>
          <a:stretch>
            <a:fillRect/>
          </a:stretch>
        </p:blipFill>
        <p:spPr bwMode="auto">
          <a:xfrm>
            <a:off x="5715000" y="4114800"/>
            <a:ext cx="3200400" cy="202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 bwMode="auto">
          <a:xfrm>
            <a:off x="5715000" y="3886200"/>
            <a:ext cx="0" cy="2971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3886200"/>
            <a:ext cx="3429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11000" y="533400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Electrons in atoms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orbitals"/>
          <p:cNvPicPr>
            <a:picLocks noChangeAspect="1" noChangeArrowheads="1"/>
          </p:cNvPicPr>
          <p:nvPr/>
        </p:nvPicPr>
        <p:blipFill>
          <a:blip r:embed="rId2" cstate="print"/>
          <a:srcRect t="46341" b="12195"/>
          <a:stretch>
            <a:fillRect/>
          </a:stretch>
        </p:blipFill>
        <p:spPr bwMode="auto">
          <a:xfrm>
            <a:off x="1600200" y="3886200"/>
            <a:ext cx="5867400" cy="248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orbitals"/>
          <p:cNvPicPr>
            <a:picLocks noChangeAspect="1" noChangeArrowheads="1"/>
          </p:cNvPicPr>
          <p:nvPr/>
        </p:nvPicPr>
        <p:blipFill>
          <a:blip r:embed="rId2" cstate="print"/>
          <a:srcRect l="20187" t="20732" r="36165" b="62195"/>
          <a:stretch>
            <a:fillRect/>
          </a:stretch>
        </p:blipFill>
        <p:spPr bwMode="auto">
          <a:xfrm>
            <a:off x="1600200" y="2133600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Callout 7"/>
          <p:cNvSpPr/>
          <p:nvPr/>
        </p:nvSpPr>
        <p:spPr bwMode="auto">
          <a:xfrm>
            <a:off x="1447800" y="1295400"/>
            <a:ext cx="1600200" cy="838200"/>
          </a:xfrm>
          <a:prstGeom prst="wedgeEllipseCallout">
            <a:avLst/>
          </a:prstGeom>
          <a:solidFill>
            <a:srgbClr val="FFC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524000"/>
            <a:ext cx="133882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Everything </a:t>
            </a:r>
            <a:endParaRPr lang="en-US" dirty="0"/>
          </a:p>
        </p:txBody>
      </p:sp>
      <p:pic>
        <p:nvPicPr>
          <p:cNvPr id="47106" name="Picture 5" descr="orbitals"/>
          <p:cNvPicPr>
            <a:picLocks noChangeAspect="1" noChangeArrowheads="1"/>
          </p:cNvPicPr>
          <p:nvPr/>
        </p:nvPicPr>
        <p:blipFill>
          <a:blip r:embed="rId2" cstate="print"/>
          <a:srcRect t="89024" b="2439"/>
          <a:stretch>
            <a:fillRect/>
          </a:stretch>
        </p:blipFill>
        <p:spPr bwMode="auto">
          <a:xfrm>
            <a:off x="1295400" y="6096000"/>
            <a:ext cx="61102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spherical harmonic"/>
          <p:cNvPicPr>
            <a:picLocks noChangeAspect="1" noChangeArrowheads="1"/>
          </p:cNvPicPr>
          <p:nvPr/>
        </p:nvPicPr>
        <p:blipFill>
          <a:blip r:embed="rId3" cstate="print"/>
          <a:srcRect l="14185" r="10525"/>
          <a:stretch>
            <a:fillRect/>
          </a:stretch>
        </p:blipFill>
        <p:spPr bwMode="auto">
          <a:xfrm>
            <a:off x="5029200" y="1524000"/>
            <a:ext cx="3200400" cy="202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304800"/>
            <a:ext cx="768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r>
              <a:rPr lang="en-US" dirty="0" err="1" smtClean="0"/>
              <a:t>orbitals</a:t>
            </a:r>
            <a:r>
              <a:rPr lang="en-US" dirty="0" smtClean="0"/>
              <a:t> aren’t just where the electrons live, they’re </a:t>
            </a:r>
            <a:r>
              <a:rPr lang="en-US" b="1" dirty="0" smtClean="0">
                <a:solidFill>
                  <a:srgbClr val="FF0000"/>
                </a:solidFill>
              </a:rPr>
              <a:t>SO</a:t>
            </a:r>
            <a:r>
              <a:rPr lang="en-US" dirty="0" smtClean="0"/>
              <a:t> much more…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838200"/>
            <a:ext cx="866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electron 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nlm</a:t>
            </a:r>
            <a:r>
              <a:rPr lang="en-US" dirty="0" smtClean="0"/>
              <a:t> </a:t>
            </a:r>
            <a:r>
              <a:rPr lang="en-US" baseline="30000" dirty="0" smtClean="0"/>
              <a:t>-</a:t>
            </a:r>
            <a:r>
              <a:rPr lang="en-US" dirty="0" smtClean="0"/>
              <a:t>) in an atom is described by a </a:t>
            </a:r>
            <a:r>
              <a:rPr lang="en-US" dirty="0" err="1" smtClean="0"/>
              <a:t>wavefunction</a:t>
            </a:r>
            <a:r>
              <a:rPr lang="en-US" dirty="0" smtClean="0"/>
              <a:t> </a:t>
            </a:r>
            <a:r>
              <a:rPr lang="en-US" i="1" dirty="0" smtClean="0"/>
              <a:t>a.k.a. </a:t>
            </a:r>
            <a:r>
              <a:rPr lang="en-US" dirty="0" smtClean="0"/>
              <a:t>atomic orbital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76635" y="3124200"/>
            <a:ext cx="104387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63654" y="3124200"/>
            <a:ext cx="81304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3657600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wavefunction</a:t>
            </a:r>
            <a:r>
              <a:rPr lang="en-US" dirty="0" smtClean="0"/>
              <a:t> is devoid of physical significance, but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>
            <p:ph/>
          </p:nvPr>
        </p:nvGraphicFramePr>
        <p:xfrm>
          <a:off x="533400" y="465138"/>
          <a:ext cx="8153400" cy="5519737"/>
        </p:xfrm>
        <a:graphic>
          <a:graphicData uri="http://schemas.openxmlformats.org/presentationml/2006/ole">
            <p:oleObj spid="_x0000_s7170" name="Image" r:id="rId3" imgW="3416159" imgH="231373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81001"/>
            <a:ext cx="8305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Principal Quantum Number: </a:t>
            </a:r>
            <a:r>
              <a:rPr lang="en-US" b="1" i="1" dirty="0" smtClean="0"/>
              <a:t>n</a:t>
            </a:r>
          </a:p>
          <a:p>
            <a:endParaRPr lang="en-US" b="1" i="1" dirty="0" smtClean="0"/>
          </a:p>
          <a:p>
            <a:r>
              <a:rPr lang="en-US" b="1" i="1" dirty="0" smtClean="0"/>
              <a:t>n = 1, 2, 3 ... </a:t>
            </a:r>
            <a:r>
              <a:rPr lang="en-US" b="1" i="1" dirty="0" smtClean="0"/>
              <a:t>∞</a:t>
            </a:r>
          </a:p>
          <a:p>
            <a:endParaRPr lang="en-US" b="1" i="1" dirty="0" smtClean="0"/>
          </a:p>
          <a:p>
            <a:r>
              <a:rPr lang="en-US" dirty="0" smtClean="0"/>
              <a:t>• determines </a:t>
            </a:r>
            <a:r>
              <a:rPr lang="en-US" b="1" dirty="0" smtClean="0">
                <a:solidFill>
                  <a:srgbClr val="FF0000"/>
                </a:solidFill>
              </a:rPr>
              <a:t>ENERGY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SIZE</a:t>
            </a:r>
            <a:r>
              <a:rPr lang="en-US" dirty="0" smtClean="0"/>
              <a:t> of orbital </a:t>
            </a:r>
            <a:endParaRPr lang="en-US" dirty="0" smtClean="0"/>
          </a:p>
          <a:p>
            <a:r>
              <a:rPr lang="en-US" dirty="0" smtClean="0"/>
              <a:t>electrons </a:t>
            </a:r>
            <a:r>
              <a:rPr lang="en-US" dirty="0" smtClean="0"/>
              <a:t>with the same value of </a:t>
            </a:r>
            <a:r>
              <a:rPr lang="en-US" i="1" dirty="0" smtClean="0"/>
              <a:t>n are in the same energy “shell”</a:t>
            </a:r>
          </a:p>
          <a:p>
            <a:endParaRPr lang="en-US" i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b="1" i="1" dirty="0" smtClean="0"/>
              <a:t>(</a:t>
            </a:r>
            <a:r>
              <a:rPr lang="en-US" b="1" i="1" dirty="0" err="1" smtClean="0"/>
              <a:t>A</a:t>
            </a:r>
            <a:r>
              <a:rPr lang="en-US" b="1" i="1" dirty="0" err="1" smtClean="0"/>
              <a:t>zimuthal</a:t>
            </a:r>
            <a:r>
              <a:rPr lang="en-US" b="1" i="1" dirty="0" smtClean="0"/>
              <a:t>) Angular Quantum Number: l</a:t>
            </a:r>
          </a:p>
          <a:p>
            <a:r>
              <a:rPr lang="en-US" i="1" dirty="0" smtClean="0"/>
              <a:t>l</a:t>
            </a:r>
            <a:r>
              <a:rPr lang="pt-BR" dirty="0" smtClean="0"/>
              <a:t> </a:t>
            </a:r>
            <a:r>
              <a:rPr lang="pt-BR" b="1" dirty="0" smtClean="0"/>
              <a:t>= 0, 1, 2 ... </a:t>
            </a:r>
            <a:r>
              <a:rPr lang="pt-BR" b="1" i="1" dirty="0" smtClean="0"/>
              <a:t>n–1</a:t>
            </a:r>
          </a:p>
          <a:p>
            <a:endParaRPr lang="pt-BR" b="1" i="1" dirty="0" smtClean="0"/>
          </a:p>
          <a:p>
            <a:r>
              <a:rPr lang="en-US" dirty="0" smtClean="0"/>
              <a:t>• determines </a:t>
            </a:r>
            <a:r>
              <a:rPr lang="en-US" b="1" dirty="0" smtClean="0">
                <a:solidFill>
                  <a:srgbClr val="FF0000"/>
                </a:solidFill>
              </a:rPr>
              <a:t>SHAPE/TYPE</a:t>
            </a:r>
            <a:r>
              <a:rPr lang="en-US" dirty="0" smtClean="0"/>
              <a:t> of orbital (mainly)</a:t>
            </a:r>
          </a:p>
          <a:p>
            <a:r>
              <a:rPr lang="en-US" i="1" dirty="0" smtClean="0"/>
              <a:t>l</a:t>
            </a:r>
            <a:r>
              <a:rPr lang="en-US" dirty="0" smtClean="0"/>
              <a:t> = 0 ⇒ s</a:t>
            </a:r>
          </a:p>
          <a:p>
            <a:r>
              <a:rPr lang="en-US" i="1" dirty="0" smtClean="0"/>
              <a:t>l</a:t>
            </a:r>
            <a:r>
              <a:rPr lang="en-US" dirty="0" smtClean="0"/>
              <a:t> = 1 ⇒ p</a:t>
            </a:r>
          </a:p>
          <a:p>
            <a:r>
              <a:rPr lang="en-US" i="1" dirty="0" smtClean="0"/>
              <a:t>l </a:t>
            </a:r>
            <a:r>
              <a:rPr lang="en-US" dirty="0" smtClean="0"/>
              <a:t>= 2 ⇒ d</a:t>
            </a:r>
          </a:p>
          <a:p>
            <a:r>
              <a:rPr lang="en-US" i="1" dirty="0" smtClean="0"/>
              <a:t>l</a:t>
            </a:r>
            <a:r>
              <a:rPr lang="en-US" dirty="0" smtClean="0"/>
              <a:t> = 3 ⇒ f</a:t>
            </a:r>
          </a:p>
          <a:p>
            <a:r>
              <a:rPr lang="en-US" dirty="0" smtClean="0"/>
              <a:t>• electrons with the same value of l are in the same energy “</a:t>
            </a:r>
            <a:r>
              <a:rPr lang="en-US" dirty="0" err="1" smtClean="0"/>
              <a:t>subshell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685800"/>
            <a:ext cx="830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Magnetic Quantum Number: m</a:t>
            </a:r>
            <a:r>
              <a:rPr lang="en-US" b="1" i="1" baseline="-25000" dirty="0" smtClean="0"/>
              <a:t>l</a:t>
            </a:r>
          </a:p>
          <a:p>
            <a:r>
              <a:rPr lang="en-US" b="1" i="1" dirty="0" smtClean="0"/>
              <a:t>m</a:t>
            </a:r>
            <a:r>
              <a:rPr lang="en-US" b="1" i="1" baseline="-25000" dirty="0" smtClean="0"/>
              <a:t>l</a:t>
            </a:r>
            <a:r>
              <a:rPr lang="en-US" b="1" i="1" dirty="0" smtClean="0"/>
              <a:t> = 0, ±1, ±2 ... ± l</a:t>
            </a:r>
          </a:p>
          <a:p>
            <a:endParaRPr lang="en-US" b="1" i="1" dirty="0" smtClean="0"/>
          </a:p>
          <a:p>
            <a:r>
              <a:rPr lang="en-US" dirty="0" smtClean="0"/>
              <a:t>• determines </a:t>
            </a:r>
            <a:r>
              <a:rPr lang="en-US" b="1" dirty="0" smtClean="0">
                <a:solidFill>
                  <a:srgbClr val="FF0000"/>
                </a:solidFill>
              </a:rPr>
              <a:t>ORIENTATION</a:t>
            </a:r>
            <a:r>
              <a:rPr lang="en-US" dirty="0" smtClean="0"/>
              <a:t> of an orbital, and number of </a:t>
            </a:r>
            <a:r>
              <a:rPr lang="en-US" dirty="0" err="1" smtClean="0"/>
              <a:t>orbitals</a:t>
            </a:r>
            <a:r>
              <a:rPr lang="en-US" dirty="0" smtClean="0"/>
              <a:t> in each shell/</a:t>
            </a:r>
            <a:r>
              <a:rPr lang="en-US" dirty="0" err="1" smtClean="0"/>
              <a:t>subshell</a:t>
            </a:r>
            <a:r>
              <a:rPr lang="en-US" dirty="0" smtClean="0"/>
              <a:t> (mainly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l = 0, </a:t>
            </a:r>
            <a:r>
              <a:rPr lang="en-US" i="1" dirty="0" smtClean="0"/>
              <a:t>m</a:t>
            </a:r>
            <a:r>
              <a:rPr lang="en-US" i="1" baseline="-25000" dirty="0" smtClean="0"/>
              <a:t>l</a:t>
            </a:r>
            <a:r>
              <a:rPr lang="en-US" i="1" dirty="0" smtClean="0"/>
              <a:t> = 0: only one s orbital for each value of n</a:t>
            </a:r>
          </a:p>
          <a:p>
            <a:endParaRPr lang="en-US" i="1" dirty="0" smtClean="0"/>
          </a:p>
          <a:p>
            <a:r>
              <a:rPr lang="en-US" dirty="0" smtClean="0"/>
              <a:t>if l = 1, </a:t>
            </a:r>
            <a:r>
              <a:rPr lang="en-US" i="1" dirty="0" smtClean="0"/>
              <a:t>m</a:t>
            </a:r>
            <a:r>
              <a:rPr lang="en-US" i="1" baseline="-25000" dirty="0" smtClean="0"/>
              <a:t>l</a:t>
            </a:r>
            <a:r>
              <a:rPr lang="en-US" i="1" dirty="0" smtClean="0"/>
              <a:t> = 0, ±1: three p </a:t>
            </a:r>
            <a:r>
              <a:rPr lang="en-US" i="1" dirty="0" err="1" smtClean="0"/>
              <a:t>orbitals</a:t>
            </a:r>
            <a:r>
              <a:rPr lang="en-US" i="1" dirty="0" smtClean="0"/>
              <a:t> for each value of n</a:t>
            </a:r>
          </a:p>
          <a:p>
            <a:endParaRPr lang="en-US" i="1" dirty="0" smtClean="0"/>
          </a:p>
          <a:p>
            <a:r>
              <a:rPr lang="en-US" dirty="0" smtClean="0"/>
              <a:t>if l = 2, </a:t>
            </a:r>
            <a:r>
              <a:rPr lang="en-US" i="1" dirty="0" smtClean="0"/>
              <a:t>m</a:t>
            </a:r>
            <a:r>
              <a:rPr lang="en-US" i="1" baseline="-25000" dirty="0" smtClean="0"/>
              <a:t>l</a:t>
            </a:r>
            <a:r>
              <a:rPr lang="en-US" i="1" dirty="0" smtClean="0"/>
              <a:t> = 0, ±1, ±2: five d </a:t>
            </a:r>
            <a:r>
              <a:rPr lang="en-US" i="1" dirty="0" err="1" smtClean="0"/>
              <a:t>orbitals</a:t>
            </a:r>
            <a:r>
              <a:rPr lang="en-US" i="1" dirty="0" smtClean="0"/>
              <a:t> for each value of n</a:t>
            </a:r>
          </a:p>
          <a:p>
            <a:endParaRPr lang="en-US" i="1" dirty="0" smtClean="0"/>
          </a:p>
          <a:p>
            <a:r>
              <a:rPr lang="en-US" dirty="0" smtClean="0"/>
              <a:t>if l = 3, </a:t>
            </a:r>
            <a:r>
              <a:rPr lang="en-US" i="1" dirty="0" smtClean="0"/>
              <a:t>m</a:t>
            </a:r>
            <a:r>
              <a:rPr lang="en-US" i="1" baseline="-25000" dirty="0" smtClean="0"/>
              <a:t>l</a:t>
            </a:r>
            <a:r>
              <a:rPr lang="en-US" i="1" dirty="0" smtClean="0"/>
              <a:t> = 0, ±1, ±2, ±3: seven f </a:t>
            </a:r>
            <a:r>
              <a:rPr lang="en-US" i="1" dirty="0" err="1" smtClean="0"/>
              <a:t>orbitals</a:t>
            </a:r>
            <a:r>
              <a:rPr lang="en-US" i="1" dirty="0" smtClean="0"/>
              <a:t> for each value of n</a:t>
            </a:r>
          </a:p>
          <a:p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24400" y="1447800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</a:t>
            </a:r>
            <a:r>
              <a:rPr lang="en-US" i="1" dirty="0" smtClean="0"/>
              <a:t>n = 1, one orbital, Ψ</a:t>
            </a:r>
            <a:r>
              <a:rPr lang="en-US" i="1" baseline="-25000" dirty="0" smtClean="0"/>
              <a:t> </a:t>
            </a:r>
            <a:r>
              <a:rPr lang="en-US" i="1" baseline="-25000" dirty="0" err="1" smtClean="0"/>
              <a:t>n,l,m</a:t>
            </a:r>
            <a:r>
              <a:rPr lang="en-US" i="1" baseline="-25000" dirty="0" smtClean="0"/>
              <a:t> </a:t>
            </a:r>
            <a:r>
              <a:rPr lang="en-US" i="1" dirty="0" smtClean="0"/>
              <a:t>= Ψ</a:t>
            </a:r>
            <a:r>
              <a:rPr lang="en-US" i="1" baseline="-25000" dirty="0" smtClean="0"/>
              <a:t>100</a:t>
            </a:r>
            <a:r>
              <a:rPr lang="en-US" i="1" dirty="0" smtClean="0"/>
              <a:t> (1s)</a:t>
            </a:r>
          </a:p>
          <a:p>
            <a:endParaRPr lang="en-US" i="1" dirty="0" smtClean="0"/>
          </a:p>
          <a:p>
            <a:r>
              <a:rPr lang="en-US" dirty="0" smtClean="0"/>
              <a:t>for </a:t>
            </a:r>
            <a:r>
              <a:rPr lang="en-US" i="1" dirty="0" smtClean="0"/>
              <a:t>n = 2, four </a:t>
            </a:r>
            <a:r>
              <a:rPr lang="en-US" i="1" dirty="0" err="1" smtClean="0"/>
              <a:t>orbitals</a:t>
            </a:r>
            <a:r>
              <a:rPr lang="en-US" i="1" dirty="0" smtClean="0"/>
              <a:t>, Ψ</a:t>
            </a:r>
            <a:r>
              <a:rPr lang="en-US" i="1" baseline="-25000" dirty="0" smtClean="0"/>
              <a:t>200</a:t>
            </a:r>
            <a:r>
              <a:rPr lang="en-US" i="1" dirty="0" smtClean="0"/>
              <a:t> (2s), Ψ</a:t>
            </a:r>
            <a:r>
              <a:rPr lang="en-US" i="1" baseline="-25000" dirty="0" smtClean="0"/>
              <a:t>210</a:t>
            </a:r>
            <a:r>
              <a:rPr lang="en-US" i="1" dirty="0" smtClean="0"/>
              <a:t> (2p</a:t>
            </a:r>
            <a:r>
              <a:rPr lang="en-US" i="1" baseline="-25000" dirty="0" smtClean="0"/>
              <a:t>z</a:t>
            </a:r>
            <a:r>
              <a:rPr lang="en-US" i="1" dirty="0" smtClean="0"/>
              <a:t>), Ψ</a:t>
            </a:r>
            <a:r>
              <a:rPr lang="en-US" i="1" baseline="-25000" dirty="0" smtClean="0"/>
              <a:t>21±1</a:t>
            </a:r>
            <a:r>
              <a:rPr lang="en-US" i="1" dirty="0" smtClean="0"/>
              <a:t> (2p</a:t>
            </a:r>
            <a:r>
              <a:rPr lang="en-US" i="1" baseline="-25000" dirty="0" smtClean="0"/>
              <a:t>x</a:t>
            </a:r>
            <a:r>
              <a:rPr lang="en-US" i="1" dirty="0" smtClean="0"/>
              <a:t> and 2p</a:t>
            </a:r>
            <a:r>
              <a:rPr lang="en-US" i="1" baseline="-25000" dirty="0" smtClean="0"/>
              <a:t>y</a:t>
            </a:r>
            <a:r>
              <a:rPr lang="en-US" i="1" dirty="0" smtClean="0"/>
              <a:t>)</a:t>
            </a:r>
          </a:p>
          <a:p>
            <a:endParaRPr lang="en-US" i="1" dirty="0" smtClean="0"/>
          </a:p>
          <a:p>
            <a:r>
              <a:rPr lang="en-US" dirty="0" smtClean="0"/>
              <a:t>for </a:t>
            </a:r>
            <a:r>
              <a:rPr lang="en-US" i="1" dirty="0" smtClean="0"/>
              <a:t>n = 3, nine </a:t>
            </a:r>
            <a:r>
              <a:rPr lang="en-US" i="1" dirty="0" err="1" smtClean="0"/>
              <a:t>orbitals</a:t>
            </a:r>
            <a:r>
              <a:rPr lang="en-US" i="1" dirty="0" smtClean="0"/>
              <a:t>, Ψ</a:t>
            </a:r>
            <a:r>
              <a:rPr lang="en-US" i="1" baseline="-25000" dirty="0" smtClean="0"/>
              <a:t>300 </a:t>
            </a:r>
            <a:r>
              <a:rPr lang="en-US" i="1" dirty="0" smtClean="0"/>
              <a:t>(3s), Ψ</a:t>
            </a:r>
            <a:r>
              <a:rPr lang="en-US" i="1" baseline="-25000" dirty="0" smtClean="0"/>
              <a:t>310</a:t>
            </a:r>
            <a:r>
              <a:rPr lang="en-US" i="1" dirty="0" smtClean="0"/>
              <a:t> (3p</a:t>
            </a:r>
            <a:r>
              <a:rPr lang="en-US" i="1" baseline="-25000" dirty="0" smtClean="0"/>
              <a:t>z</a:t>
            </a:r>
            <a:r>
              <a:rPr lang="en-US" i="1" dirty="0" smtClean="0"/>
              <a:t>), Ψ</a:t>
            </a:r>
            <a:r>
              <a:rPr lang="en-US" i="1" baseline="-25000" dirty="0" smtClean="0"/>
              <a:t>31±1</a:t>
            </a:r>
            <a:r>
              <a:rPr lang="en-US" i="1" dirty="0" smtClean="0"/>
              <a:t> (3p</a:t>
            </a:r>
            <a:r>
              <a:rPr lang="en-US" i="1" baseline="-25000" dirty="0" smtClean="0"/>
              <a:t>x</a:t>
            </a:r>
            <a:r>
              <a:rPr lang="en-US" i="1" dirty="0" smtClean="0"/>
              <a:t> and 3p</a:t>
            </a:r>
            <a:r>
              <a:rPr lang="en-US" i="1" baseline="-25000" dirty="0" smtClean="0"/>
              <a:t>y</a:t>
            </a:r>
            <a:r>
              <a:rPr lang="en-US" i="1" dirty="0" smtClean="0"/>
              <a:t>),</a:t>
            </a:r>
          </a:p>
          <a:p>
            <a:endParaRPr lang="en-US" i="1" dirty="0" smtClean="0"/>
          </a:p>
          <a:p>
            <a:r>
              <a:rPr lang="en-US" dirty="0" smtClean="0"/>
              <a:t>Ψ</a:t>
            </a:r>
            <a:r>
              <a:rPr lang="en-US" baseline="-25000" dirty="0" smtClean="0"/>
              <a:t>320</a:t>
            </a:r>
            <a:r>
              <a:rPr lang="en-US" dirty="0" smtClean="0"/>
              <a:t> (3d</a:t>
            </a:r>
            <a:r>
              <a:rPr lang="en-US" baseline="-14000" dirty="0" smtClean="0"/>
              <a:t>z</a:t>
            </a:r>
            <a:r>
              <a:rPr lang="en-US" baseline="30000" dirty="0" smtClean="0"/>
              <a:t>2</a:t>
            </a:r>
            <a:r>
              <a:rPr lang="en-US" dirty="0" smtClean="0"/>
              <a:t>), Ψ</a:t>
            </a:r>
            <a:r>
              <a:rPr lang="en-US" baseline="-25000" dirty="0" smtClean="0"/>
              <a:t>32±1 </a:t>
            </a:r>
            <a:r>
              <a:rPr lang="en-US" dirty="0" smtClean="0"/>
              <a:t>(3d</a:t>
            </a:r>
            <a:r>
              <a:rPr lang="en-US" baseline="-25000" dirty="0" smtClean="0"/>
              <a:t>xz</a:t>
            </a:r>
            <a:r>
              <a:rPr lang="en-US" dirty="0" smtClean="0"/>
              <a:t> and 3d</a:t>
            </a:r>
            <a:r>
              <a:rPr lang="en-US" baseline="-25000" dirty="0" smtClean="0"/>
              <a:t>yz</a:t>
            </a:r>
            <a:r>
              <a:rPr lang="en-US" dirty="0" smtClean="0"/>
              <a:t>), Ψ</a:t>
            </a:r>
            <a:r>
              <a:rPr lang="en-US" baseline="-25000" dirty="0" smtClean="0"/>
              <a:t>32±2</a:t>
            </a:r>
            <a:r>
              <a:rPr lang="en-US" dirty="0" smtClean="0"/>
              <a:t> (3d</a:t>
            </a:r>
            <a:r>
              <a:rPr lang="en-US" baseline="-25000" dirty="0" smtClean="0"/>
              <a:t>xy </a:t>
            </a:r>
            <a:r>
              <a:rPr lang="en-US" dirty="0" smtClean="0"/>
              <a:t>and 3d</a:t>
            </a:r>
            <a:r>
              <a:rPr lang="en-US" baseline="-30000" dirty="0" smtClean="0"/>
              <a:t>x</a:t>
            </a:r>
            <a:r>
              <a:rPr lang="en-US" baseline="24000" dirty="0" smtClean="0"/>
              <a:t>2</a:t>
            </a:r>
            <a:r>
              <a:rPr lang="en-US" baseline="-30000" dirty="0" smtClean="0"/>
              <a:t>–y</a:t>
            </a:r>
            <a:r>
              <a:rPr lang="en-US" baseline="26000" dirty="0" smtClean="0"/>
              <a:t>2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• Thus, for a given value of </a:t>
            </a:r>
            <a:r>
              <a:rPr lang="en-US" i="1" dirty="0" smtClean="0"/>
              <a:t>n, there are n </a:t>
            </a:r>
            <a:r>
              <a:rPr lang="en-US" i="1" dirty="0" err="1" smtClean="0"/>
              <a:t>subshells</a:t>
            </a:r>
            <a:r>
              <a:rPr lang="en-US" i="1" dirty="0" smtClean="0"/>
              <a:t> and a total of n</a:t>
            </a:r>
            <a:r>
              <a:rPr lang="en-US" i="1" baseline="30000" dirty="0" smtClean="0"/>
              <a:t>2</a:t>
            </a:r>
            <a:r>
              <a:rPr lang="en-US" i="1" dirty="0" smtClean="0"/>
              <a:t> </a:t>
            </a:r>
            <a:r>
              <a:rPr lang="en-US" i="1" dirty="0" err="1" smtClean="0"/>
              <a:t>orbitals</a:t>
            </a:r>
            <a:r>
              <a:rPr lang="en-US" i="1" dirty="0" smtClean="0"/>
              <a:t> in the shell.</a:t>
            </a:r>
            <a:endParaRPr lang="en-US" dirty="0"/>
          </a:p>
        </p:txBody>
      </p:sp>
      <p:graphicFrame>
        <p:nvGraphicFramePr>
          <p:cNvPr id="100354" name="Object 4"/>
          <p:cNvGraphicFramePr>
            <a:graphicFrameLocks noChangeAspect="1"/>
          </p:cNvGraphicFramePr>
          <p:nvPr/>
        </p:nvGraphicFramePr>
        <p:xfrm>
          <a:off x="228600" y="1905000"/>
          <a:ext cx="4564337" cy="2971800"/>
        </p:xfrm>
        <a:graphic>
          <a:graphicData uri="http://schemas.openxmlformats.org/presentationml/2006/ole">
            <p:oleObj spid="_x0000_s100354" name="Image" r:id="rId3" imgW="3470596" imgH="225885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/>
              <a:t>Spin Quantum </a:t>
            </a:r>
            <a:r>
              <a:rPr lang="en-US" b="1" i="1" dirty="0" smtClean="0"/>
              <a:t>Number: </a:t>
            </a:r>
            <a:r>
              <a:rPr lang="en-US" b="1" i="1" dirty="0" smtClean="0"/>
              <a:t>m</a:t>
            </a:r>
            <a:r>
              <a:rPr lang="en-US" b="1" i="1" baseline="-25000" dirty="0" smtClean="0"/>
              <a:t>s</a:t>
            </a:r>
            <a:endParaRPr lang="en-US" b="1" i="1" baseline="-25000" dirty="0" smtClean="0"/>
          </a:p>
          <a:p>
            <a:r>
              <a:rPr lang="en-US" b="1" i="1" dirty="0" smtClean="0"/>
              <a:t>m</a:t>
            </a:r>
            <a:r>
              <a:rPr lang="en-US" b="1" i="1" baseline="-25000" dirty="0" smtClean="0"/>
              <a:t>s</a:t>
            </a:r>
            <a:r>
              <a:rPr lang="en-US" b="1" i="1" dirty="0" smtClean="0"/>
              <a:t>=  </a:t>
            </a:r>
            <a:r>
              <a:rPr lang="en-US" b="1" i="1" dirty="0" smtClean="0"/>
              <a:t>±</a:t>
            </a:r>
            <a:r>
              <a:rPr lang="en-US" b="1" i="1" dirty="0" smtClean="0"/>
              <a:t>1/2</a:t>
            </a:r>
            <a:endParaRPr lang="en-US" b="1" i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219200" y="15240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•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Quantum number, used to distinguish each electron with the </a:t>
            </a:r>
            <a:r>
              <a:rPr lang="en-US" dirty="0" err="1" smtClean="0"/>
              <a:t>the</a:t>
            </a:r>
            <a:r>
              <a:rPr lang="en-US" dirty="0" smtClean="0"/>
              <a:t> same n, l and </a:t>
            </a:r>
            <a:r>
              <a:rPr lang="en-US" i="1" dirty="0" smtClean="0"/>
              <a:t>m</a:t>
            </a:r>
            <a:r>
              <a:rPr lang="en-US" i="1" baseline="-25000" dirty="0" smtClean="0"/>
              <a:t>l </a:t>
            </a:r>
            <a:r>
              <a:rPr lang="en-US" dirty="0" smtClean="0"/>
              <a:t>values.</a:t>
            </a: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33400" y="17526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685800" y="12954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914400" y="12954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04800" y="2362200"/>
            <a:ext cx="861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 is spin any way?</a:t>
            </a:r>
          </a:p>
          <a:p>
            <a:endParaRPr lang="en-US" dirty="0" smtClean="0"/>
          </a:p>
          <a:p>
            <a:r>
              <a:rPr lang="en-US" dirty="0" smtClean="0"/>
              <a:t>One of the two types of </a:t>
            </a:r>
            <a:r>
              <a:rPr lang="en-US" b="1" dirty="0" smtClean="0">
                <a:solidFill>
                  <a:srgbClr val="FF0000"/>
                </a:solidFill>
              </a:rPr>
              <a:t>angular momentum </a:t>
            </a:r>
            <a:r>
              <a:rPr lang="en-US" dirty="0" smtClean="0"/>
              <a:t>in atoms (orbital AM is the other)</a:t>
            </a:r>
          </a:p>
          <a:p>
            <a:r>
              <a:rPr lang="en-US" dirty="0" smtClean="0"/>
              <a:t>Spin is a “type” of angular momentum that exists, but for which there is </a:t>
            </a:r>
            <a:r>
              <a:rPr lang="en-US" b="1" u="sng" dirty="0" smtClean="0">
                <a:solidFill>
                  <a:srgbClr val="FF0000"/>
                </a:solidFill>
              </a:rPr>
              <a:t>no classical  </a:t>
            </a:r>
            <a:r>
              <a:rPr lang="en-US" dirty="0" smtClean="0"/>
              <a:t>analog.  Behaves like a spinning top, but only has two values (for electrons </a:t>
            </a:r>
            <a:r>
              <a:rPr lang="en-US" b="1" i="1" dirty="0" smtClean="0"/>
              <a:t>±</a:t>
            </a:r>
            <a:r>
              <a:rPr lang="en-US" b="1" i="1" dirty="0" smtClean="0"/>
              <a:t>1/2</a:t>
            </a:r>
            <a:r>
              <a:rPr lang="en-US" dirty="0" smtClean="0"/>
              <a:t>) The spin of an elementary particle is </a:t>
            </a:r>
            <a:r>
              <a:rPr lang="en-US" dirty="0" smtClean="0"/>
              <a:t>an intrinsic </a:t>
            </a:r>
            <a:r>
              <a:rPr lang="en-US" dirty="0" smtClean="0"/>
              <a:t>physical property, akin to the particle's electric charge and </a:t>
            </a:r>
            <a:r>
              <a:rPr lang="en-US" dirty="0" smtClean="0"/>
              <a:t>mass.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4495800"/>
            <a:ext cx="8153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Fermions are subatomic particles with half-integer spin 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Quarks and leptons (including electrons and neutrinos), which make up what is classically known as matter, are all fermions with spin-1/2. The common idea that "</a:t>
            </a:r>
            <a:r>
              <a:rPr lang="en-US" b="1" dirty="0" smtClean="0">
                <a:solidFill>
                  <a:srgbClr val="FF0000"/>
                </a:solidFill>
              </a:rPr>
              <a:t>matter takes up space</a:t>
            </a:r>
            <a:r>
              <a:rPr lang="en-US" dirty="0" smtClean="0"/>
              <a:t>" actually comes from the </a:t>
            </a:r>
            <a:r>
              <a:rPr lang="en-US" b="1" dirty="0" smtClean="0">
                <a:solidFill>
                  <a:srgbClr val="FF0000"/>
                </a:solidFill>
              </a:rPr>
              <a:t>Pauli exclusion principle </a:t>
            </a:r>
            <a:r>
              <a:rPr lang="en-US" dirty="0" smtClean="0"/>
              <a:t>acting on these particles to prevent the fermions that make up matter from being in the same quantum state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457200" y="2362200"/>
            <a:ext cx="8382000" cy="411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0706" name="Picture 2" descr="Wolfgang Pauli ETH-Bib Portr 0104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28600"/>
            <a:ext cx="1447800" cy="2066405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 bwMode="auto">
          <a:xfrm>
            <a:off x="4114800" y="381000"/>
            <a:ext cx="2362200" cy="914400"/>
          </a:xfrm>
          <a:prstGeom prst="wedgeRoundRectCallout">
            <a:avLst>
              <a:gd name="adj1" fmla="val 76608"/>
              <a:gd name="adj2" fmla="val 94274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3810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/>
              <a:t>no two electrons in a single atom can have the same four quantum numbers</a:t>
            </a:r>
            <a:endParaRPr lang="en-US" sz="1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/>
          <p:cNvGraphicFramePr>
            <a:graphicFrameLocks noChangeAspect="1"/>
          </p:cNvGraphicFramePr>
          <p:nvPr>
            <p:ph/>
          </p:nvPr>
        </p:nvGraphicFramePr>
        <p:xfrm>
          <a:off x="762000" y="601663"/>
          <a:ext cx="7391400" cy="5041900"/>
        </p:xfrm>
        <a:graphic>
          <a:graphicData uri="http://schemas.openxmlformats.org/presentationml/2006/ole">
            <p:oleObj spid="_x0000_s10242" name="Image" r:id="rId3" imgW="2332021" imgH="159126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853" y="381000"/>
            <a:ext cx="502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Remember the particle in a box? </a:t>
            </a:r>
            <a:endParaRPr lang="en-US" sz="2400" b="1" dirty="0"/>
          </a:p>
        </p:txBody>
      </p:sp>
      <p:pic>
        <p:nvPicPr>
          <p:cNvPr id="112642" name="Picture 2" descr="http://hyperphysics.phy-astr.gsu.edu/hbase/quantum/imgqua/box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00"/>
            <a:ext cx="2667000" cy="43229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29222" y="2057400"/>
            <a:ext cx="551477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One important phenomenon that resulted </a:t>
            </a:r>
          </a:p>
          <a:p>
            <a:r>
              <a:rPr lang="en-US" sz="2000" dirty="0" smtClean="0"/>
              <a:t>Was the development of nodes as n increased.</a:t>
            </a:r>
          </a:p>
          <a:p>
            <a:endParaRPr lang="en-US" sz="2000" dirty="0" smtClean="0"/>
          </a:p>
          <a:p>
            <a:r>
              <a:rPr lang="en-US" sz="2000" dirty="0" smtClean="0"/>
              <a:t>This is true for all </a:t>
            </a:r>
            <a:r>
              <a:rPr lang="en-US" sz="2000" dirty="0" err="1" smtClean="0"/>
              <a:t>wavefunctions</a:t>
            </a:r>
            <a:r>
              <a:rPr lang="en-US" sz="2000" dirty="0" smtClean="0"/>
              <a:t> in </a:t>
            </a:r>
          </a:p>
          <a:p>
            <a:r>
              <a:rPr lang="en-US" sz="2000" dirty="0" smtClean="0"/>
              <a:t>quantum mechanics </a:t>
            </a:r>
          </a:p>
          <a:p>
            <a:endParaRPr lang="en-US" sz="2000" dirty="0" smtClean="0"/>
          </a:p>
          <a:p>
            <a:r>
              <a:rPr lang="en-US" sz="2000" dirty="0" smtClean="0"/>
              <a:t>So it’s true for atoms as well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What’s Inorganic Chemistry??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• </a:t>
            </a:r>
            <a:r>
              <a:rPr lang="en-US" i="1" dirty="0" smtClean="0">
                <a:solidFill>
                  <a:srgbClr val="FF0000"/>
                </a:solidFill>
              </a:rPr>
              <a:t>Organic chemistry is defined as the </a:t>
            </a:r>
            <a:r>
              <a:rPr lang="en-US" i="1" dirty="0" err="1" smtClean="0">
                <a:solidFill>
                  <a:srgbClr val="FF0000"/>
                </a:solidFill>
              </a:rPr>
              <a:t>chemistryof</a:t>
            </a:r>
            <a:r>
              <a:rPr lang="en-US" i="1" dirty="0" smtClean="0">
                <a:solidFill>
                  <a:srgbClr val="FF0000"/>
                </a:solidFill>
              </a:rPr>
              <a:t> hydrocarbon compounds and their derivatives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But how about CO, CO</a:t>
            </a:r>
            <a:r>
              <a:rPr lang="en-US" i="1" baseline="-25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, and HCN…for instance?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Inorganic chemistry can be described broadly as the chemistry of “everything else”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>
            <p:ph/>
          </p:nvPr>
        </p:nvGraphicFramePr>
        <p:xfrm>
          <a:off x="766763" y="795338"/>
          <a:ext cx="7610475" cy="4810125"/>
        </p:xfrm>
        <a:graphic>
          <a:graphicData uri="http://schemas.openxmlformats.org/presentationml/2006/ole">
            <p:oleObj spid="_x0000_s11266" name="Image" r:id="rId3" imgW="10153194" imgH="641722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ChangeAspect="1"/>
          </p:cNvGraphicFramePr>
          <p:nvPr>
            <p:ph/>
          </p:nvPr>
        </p:nvGraphicFramePr>
        <p:xfrm>
          <a:off x="304800" y="695325"/>
          <a:ext cx="8305800" cy="4876800"/>
        </p:xfrm>
        <a:graphic>
          <a:graphicData uri="http://schemas.openxmlformats.org/presentationml/2006/ole">
            <p:oleObj spid="_x0000_s13314" name="Image" r:id="rId3" imgW="3731233" imgH="21902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333875"/>
            <a:ext cx="4181532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 l="52709" t="38542" r="17423" b="29167"/>
          <a:stretch>
            <a:fillRect/>
          </a:stretch>
        </p:blipFill>
        <p:spPr bwMode="auto">
          <a:xfrm>
            <a:off x="228600" y="42672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3635375" cy="3490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2813" y="381000"/>
            <a:ext cx="3649662" cy="3505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1752600" y="45720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1s</a:t>
            </a:r>
          </a:p>
        </p:txBody>
      </p:sp>
      <p:sp>
        <p:nvSpPr>
          <p:cNvPr id="48133" name="TextBox 7"/>
          <p:cNvSpPr txBox="1">
            <a:spLocks noChangeArrowheads="1"/>
          </p:cNvSpPr>
          <p:nvPr/>
        </p:nvSpPr>
        <p:spPr bwMode="auto">
          <a:xfrm>
            <a:off x="6248400" y="4572000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>
            <p:ph/>
          </p:nvPr>
        </p:nvGraphicFramePr>
        <p:xfrm>
          <a:off x="609600" y="303213"/>
          <a:ext cx="7848600" cy="5738812"/>
        </p:xfrm>
        <a:graphic>
          <a:graphicData uri="http://schemas.openxmlformats.org/presentationml/2006/ole">
            <p:oleObj spid="_x0000_s12290" name="Image" r:id="rId3" imgW="2515031" imgH="183810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6135" t="59375" r="7467" b="13542"/>
          <a:stretch>
            <a:fillRect/>
          </a:stretch>
        </p:blipFill>
        <p:spPr bwMode="auto">
          <a:xfrm>
            <a:off x="4953000" y="4027714"/>
            <a:ext cx="3048000" cy="283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4482046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"/>
            <a:ext cx="3581400" cy="3440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"/>
            <a:ext cx="3729038" cy="3581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1752600" y="4343400"/>
            <a:ext cx="51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2p</a:t>
            </a:r>
            <a:r>
              <a:rPr lang="en-US" baseline="-25000"/>
              <a:t>z</a:t>
            </a: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6248400" y="4191000"/>
            <a:ext cx="51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3p</a:t>
            </a:r>
            <a:r>
              <a:rPr lang="en-US" baseline="-25000"/>
              <a:t>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85800" y="762000"/>
            <a:ext cx="7654636" cy="5181600"/>
            <a:chOff x="685800" y="762000"/>
            <a:chExt cx="7654636" cy="5181600"/>
          </a:xfrm>
        </p:grpSpPr>
        <p:pic>
          <p:nvPicPr>
            <p:cNvPr id="14340" name="Picture 4" descr="http://media-2.web.britannica.com/eb-media/12/7512-004-91DF97CB.gif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762000"/>
              <a:ext cx="7654636" cy="5181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Rectangle 9"/>
            <p:cNvSpPr/>
            <p:nvPr/>
          </p:nvSpPr>
          <p:spPr bwMode="auto">
            <a:xfrm>
              <a:off x="685800" y="5638800"/>
              <a:ext cx="3429000" cy="3048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05400" y="60960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hlinkClick r:id="rId4"/>
              </a:rPr>
              <a:t>THE ORBITRON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85728" y="60960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Check out </a:t>
            </a:r>
            <a:endParaRPr lang="en-US" b="1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4572000" y="6096000"/>
            <a:ext cx="533400" cy="381000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81000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 d </a:t>
            </a:r>
            <a:r>
              <a:rPr lang="en-US" sz="3200" dirty="0" err="1" smtClean="0"/>
              <a:t>orbitals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000" b="1" dirty="0" smtClean="0"/>
              <a:t>Overlay of Radial Distribution Functions 4</a:t>
            </a:r>
            <a:r>
              <a:rPr lang="en-US" sz="2000" b="1" dirty="0" smtClean="0">
                <a:latin typeface="Symbol" pitchFamily="18" charset="2"/>
              </a:rPr>
              <a:t>p</a:t>
            </a:r>
            <a:r>
              <a:rPr lang="en-US" sz="2000" b="1" dirty="0" smtClean="0"/>
              <a:t>r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R(r)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for the hydrogen atom</a:t>
            </a:r>
            <a:endParaRPr lang="en-US" sz="2000" b="1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1534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6539" y="5486400"/>
            <a:ext cx="378821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i="1" dirty="0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orbitals</a:t>
            </a:r>
            <a:r>
              <a:rPr lang="en-US" dirty="0" smtClean="0"/>
              <a:t> have (n-1) radial nodes</a:t>
            </a:r>
          </a:p>
          <a:p>
            <a:r>
              <a:rPr lang="en-US" dirty="0" err="1" smtClean="0"/>
              <a:t>n</a:t>
            </a:r>
            <a:r>
              <a:rPr lang="en-US" i="1" dirty="0" err="1" smtClean="0"/>
              <a:t>p</a:t>
            </a:r>
            <a:r>
              <a:rPr lang="en-US" dirty="0" smtClean="0"/>
              <a:t> </a:t>
            </a:r>
            <a:r>
              <a:rPr lang="en-US" dirty="0" err="1" smtClean="0"/>
              <a:t>orbitals</a:t>
            </a:r>
            <a:r>
              <a:rPr lang="en-US" dirty="0" smtClean="0"/>
              <a:t> have (n-2) radial nodes</a:t>
            </a:r>
          </a:p>
          <a:p>
            <a:r>
              <a:rPr lang="en-US" dirty="0" smtClean="0"/>
              <a:t>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orbitals</a:t>
            </a:r>
            <a:r>
              <a:rPr lang="en-US" dirty="0" smtClean="0"/>
              <a:t> have (n-3) radial nodes</a:t>
            </a:r>
          </a:p>
          <a:p>
            <a:r>
              <a:rPr lang="en-US" dirty="0" smtClean="0"/>
              <a:t>n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en-US" dirty="0" err="1" smtClean="0"/>
              <a:t>orbitals</a:t>
            </a:r>
            <a:r>
              <a:rPr lang="en-US" dirty="0" smtClean="0"/>
              <a:t> have (n-4) radial nodes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20833" r="20351" b="6250"/>
          <a:stretch>
            <a:fillRect/>
          </a:stretch>
        </p:blipFill>
        <p:spPr bwMode="auto">
          <a:xfrm>
            <a:off x="762000" y="304800"/>
            <a:ext cx="6781800" cy="47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53340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multi-electron atoms, orbital energy depends on both the shell (n) and the </a:t>
            </a:r>
            <a:r>
              <a:rPr lang="en-US" dirty="0" err="1" smtClean="0"/>
              <a:t>subshell</a:t>
            </a:r>
            <a:r>
              <a:rPr lang="en-US" dirty="0" smtClean="0"/>
              <a:t> (</a:t>
            </a:r>
            <a:r>
              <a:rPr lang="en-US" i="1" dirty="0" smtClean="0"/>
              <a:t>l</a:t>
            </a:r>
            <a:r>
              <a:rPr lang="en-US" i="1" dirty="0" smtClean="0"/>
              <a:t>) </a:t>
            </a:r>
            <a:r>
              <a:rPr lang="en-US" dirty="0" smtClean="0"/>
              <a:t>as well as </a:t>
            </a:r>
            <a:r>
              <a:rPr lang="en-US" dirty="0" smtClean="0"/>
              <a:t>from a higher Z---a stronger pull from the nucleus. </a:t>
            </a:r>
          </a:p>
          <a:p>
            <a:r>
              <a:rPr lang="en-US" i="1" dirty="0" smtClean="0"/>
              <a:t>. </a:t>
            </a:r>
            <a:endParaRPr lang="en-US" i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457200"/>
            <a:ext cx="423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Electron Configuration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304800" y="1219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relative energies of </a:t>
            </a:r>
            <a:r>
              <a:rPr lang="en-US" dirty="0" err="1" smtClean="0"/>
              <a:t>orbitals</a:t>
            </a:r>
            <a:r>
              <a:rPr lang="en-US" dirty="0" smtClean="0"/>
              <a:t> in </a:t>
            </a:r>
            <a:r>
              <a:rPr lang="en-US" b="1" i="1" dirty="0" smtClean="0"/>
              <a:t>neutral atoms:</a:t>
            </a:r>
          </a:p>
          <a:p>
            <a:endParaRPr lang="en-US" b="1" i="1" dirty="0" smtClean="0"/>
          </a:p>
          <a:p>
            <a:r>
              <a:rPr lang="en-US" dirty="0" smtClean="0"/>
              <a:t>1s &lt; 2s &lt; 2p &lt; 3s &lt; 3p &lt;4s &lt; 3d &lt; 4p&lt; 5s &lt; 4d &lt;5p &lt; 6s &lt;5d≈4f &lt; 6p &lt;7s &lt; 6d≈5f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24384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aufbau</a:t>
            </a:r>
            <a:r>
              <a:rPr lang="en-US" b="1" dirty="0" smtClean="0"/>
              <a:t> (“building up”) principle:  </a:t>
            </a:r>
            <a:r>
              <a:rPr lang="en-US" dirty="0" err="1" smtClean="0"/>
              <a:t>orbitals</a:t>
            </a:r>
            <a:r>
              <a:rPr lang="en-US" dirty="0" smtClean="0"/>
              <a:t> are filled in the order of energy, the lowest energy </a:t>
            </a:r>
            <a:r>
              <a:rPr lang="en-US" dirty="0" err="1" smtClean="0"/>
              <a:t>orbitals</a:t>
            </a:r>
            <a:r>
              <a:rPr lang="en-US" dirty="0" smtClean="0"/>
              <a:t> being filled first.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0"/>
            <a:ext cx="38195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179176" y="4648200"/>
            <a:ext cx="203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Ti  [</a:t>
            </a:r>
            <a:r>
              <a:rPr lang="en-US" sz="2400" dirty="0" err="1" smtClean="0"/>
              <a:t>Ar</a:t>
            </a:r>
            <a:r>
              <a:rPr lang="en-US" sz="2400" dirty="0" smtClean="0"/>
              <a:t>]4s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3d</a:t>
            </a:r>
            <a:r>
              <a:rPr lang="en-US" sz="2400" baseline="30000" dirty="0" smtClean="0"/>
              <a:t>2 </a:t>
            </a:r>
            <a:endParaRPr lang="en-US" sz="2400" baseline="30000" dirty="0"/>
          </a:p>
        </p:txBody>
      </p:sp>
      <p:sp>
        <p:nvSpPr>
          <p:cNvPr id="11" name="Rectangle 10"/>
          <p:cNvSpPr/>
          <p:nvPr/>
        </p:nvSpPr>
        <p:spPr>
          <a:xfrm>
            <a:off x="5194404" y="5334000"/>
            <a:ext cx="1910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Ti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  [</a:t>
            </a:r>
            <a:r>
              <a:rPr lang="en-US" sz="2400" dirty="0" err="1" smtClean="0"/>
              <a:t>Ar</a:t>
            </a:r>
            <a:r>
              <a:rPr lang="en-US" sz="2400" dirty="0" smtClean="0"/>
              <a:t>] 3d</a:t>
            </a:r>
            <a:r>
              <a:rPr lang="en-US" sz="2400" baseline="30000" dirty="0" smtClean="0"/>
              <a:t>2 </a:t>
            </a:r>
            <a:endParaRPr lang="en-US" sz="2400" baseline="30000" dirty="0"/>
          </a:p>
        </p:txBody>
      </p:sp>
      <p:sp>
        <p:nvSpPr>
          <p:cNvPr id="12" name="Rectangle 11"/>
          <p:cNvSpPr/>
          <p:nvPr/>
        </p:nvSpPr>
        <p:spPr>
          <a:xfrm>
            <a:off x="381000" y="32766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ELECTRON CONFIGURATIONS OF IONS -NOT THE SAME AS NEUTRALS!!! </a:t>
            </a:r>
            <a:r>
              <a:rPr lang="en-US" dirty="0" smtClean="0"/>
              <a:t>Once a d orbital is filled, the orbital energy drops to below the corresponding </a:t>
            </a:r>
            <a:endParaRPr lang="en-US" dirty="0" smtClean="0"/>
          </a:p>
          <a:p>
            <a:pPr algn="l"/>
            <a:r>
              <a:rPr lang="en-US" dirty="0" smtClean="0"/>
              <a:t>s </a:t>
            </a:r>
            <a:r>
              <a:rPr lang="en-US" dirty="0" smtClean="0"/>
              <a:t>orbital.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4876800" y="4572000"/>
            <a:ext cx="2590800" cy="1524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 l="15813" t="18750" r="8638" b="6250"/>
          <a:stretch>
            <a:fillRect/>
          </a:stretch>
        </p:blipFill>
        <p:spPr bwMode="auto">
          <a:xfrm>
            <a:off x="381000" y="1295400"/>
            <a:ext cx="84645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1752600"/>
            <a:ext cx="4572000" cy="4760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cs typeface="Arial" pitchFamily="34" charset="0"/>
              </a:rPr>
              <a:t>•</a:t>
            </a:r>
            <a:r>
              <a:rPr lang="en-US">
                <a:solidFill>
                  <a:schemeClr val="accent2"/>
                </a:solidFill>
              </a:rPr>
              <a:t>Involves few elements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forming mostly covalent</a:t>
            </a:r>
          </a:p>
          <a:p>
            <a:r>
              <a:rPr lang="en-US">
                <a:solidFill>
                  <a:schemeClr val="accent2"/>
                </a:solidFill>
              </a:rPr>
              <a:t>or polar covalent bonds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Mostly molecular solids</a:t>
            </a:r>
          </a:p>
          <a:p>
            <a:r>
              <a:rPr lang="en-US">
                <a:solidFill>
                  <a:schemeClr val="accent2"/>
                </a:solidFill>
              </a:rPr>
              <a:t>(except polymers)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Usually air-stable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Commonly soluble in</a:t>
            </a:r>
          </a:p>
          <a:p>
            <a:r>
              <a:rPr lang="en-US">
                <a:solidFill>
                  <a:schemeClr val="accent2"/>
                </a:solidFill>
              </a:rPr>
              <a:t>nonpolar solvents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Distillable, crystallizable</a:t>
            </a:r>
          </a:p>
          <a:p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• Bonding involves s &amp; p</a:t>
            </a:r>
          </a:p>
          <a:p>
            <a:r>
              <a:rPr lang="en-US">
                <a:solidFill>
                  <a:schemeClr val="accent2"/>
                </a:solidFill>
              </a:rPr>
              <a:t>electrons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4114800" y="1752600"/>
            <a:ext cx="4572000" cy="28384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• </a:t>
            </a:r>
            <a:r>
              <a:rPr lang="en-US" b="1" u="sng">
                <a:solidFill>
                  <a:srgbClr val="FF0000"/>
                </a:solidFill>
              </a:rPr>
              <a:t>All </a:t>
            </a:r>
            <a:r>
              <a:rPr lang="en-US">
                <a:solidFill>
                  <a:srgbClr val="FF0000"/>
                </a:solidFill>
              </a:rPr>
              <a:t>the elements, involving </a:t>
            </a:r>
            <a:r>
              <a:rPr lang="en-US" b="1" u="sng">
                <a:solidFill>
                  <a:srgbClr val="FF0000"/>
                </a:solidFill>
              </a:rPr>
              <a:t>all modes</a:t>
            </a:r>
            <a:r>
              <a:rPr lang="en-US">
                <a:solidFill>
                  <a:srgbClr val="FF0000"/>
                </a:solidFill>
              </a:rPr>
              <a:t> of</a:t>
            </a:r>
          </a:p>
          <a:p>
            <a:r>
              <a:rPr lang="en-US">
                <a:solidFill>
                  <a:srgbClr val="FF0000"/>
                </a:solidFill>
              </a:rPr>
              <a:t>Bonding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• Ionic, extended-network (metallic/covalent), &amp; molecular solids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• All possibilities concerning stability with</a:t>
            </a:r>
          </a:p>
          <a:p>
            <a:r>
              <a:rPr lang="en-US">
                <a:solidFill>
                  <a:srgbClr val="FF0000"/>
                </a:solidFill>
              </a:rPr>
              <a:t>air or water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• Widely ranging solubilities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2952750" y="841375"/>
            <a:ext cx="3297238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Organic vs. Inorganic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1924235" y="4343400"/>
            <a:ext cx="6324600" cy="990600"/>
          </a:xfrm>
          <a:prstGeom prst="rect">
            <a:avLst/>
          </a:prstGeom>
          <a:solidFill>
            <a:srgbClr val="FFC000">
              <a:alpha val="21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209800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Hund’s</a:t>
            </a:r>
            <a:r>
              <a:rPr lang="en-US" b="1" dirty="0" smtClean="0"/>
              <a:t> (first) rule</a:t>
            </a:r>
            <a:r>
              <a:rPr lang="en-US" dirty="0" smtClean="0"/>
              <a:t>: in a set of degenerate </a:t>
            </a:r>
            <a:r>
              <a:rPr lang="en-US" dirty="0" err="1" smtClean="0"/>
              <a:t>orbitals</a:t>
            </a:r>
            <a:r>
              <a:rPr lang="en-US" dirty="0" smtClean="0"/>
              <a:t>, electrons may not be spin paired in an orbital until each orbital in the set contains one electron; electrons singly occupying </a:t>
            </a:r>
            <a:r>
              <a:rPr lang="en-US" dirty="0" err="1" smtClean="0"/>
              <a:t>orbitals</a:t>
            </a:r>
            <a:r>
              <a:rPr lang="en-US" dirty="0" smtClean="0"/>
              <a:t> in a degenerate set have parallel spins, i.e. have the same values of m</a:t>
            </a:r>
            <a:r>
              <a:rPr lang="en-US" baseline="-25000" dirty="0" smtClean="0"/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286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/>
              <a:t>Pauli Exclusion Principle</a:t>
            </a:r>
            <a:r>
              <a:rPr lang="en-US" dirty="0" smtClean="0"/>
              <a:t> : no two electrons in the same atom can have identical sets of quantum numbers </a:t>
            </a:r>
            <a:r>
              <a:rPr lang="en-US" i="1" dirty="0" smtClean="0"/>
              <a:t>n, l, m</a:t>
            </a:r>
            <a:r>
              <a:rPr lang="en-US" i="1" baseline="-25000" dirty="0" smtClean="0"/>
              <a:t>l</a:t>
            </a:r>
            <a:r>
              <a:rPr lang="en-US" i="1" dirty="0" smtClean="0"/>
              <a:t>, m</a:t>
            </a:r>
            <a:r>
              <a:rPr lang="en-US" i="1" baseline="-25000" dirty="0" smtClean="0"/>
              <a:t>s</a:t>
            </a:r>
            <a:r>
              <a:rPr lang="en-US" i="1" dirty="0" smtClean="0"/>
              <a:t>; each orbital can accommodate a </a:t>
            </a:r>
            <a:r>
              <a:rPr lang="en-US" dirty="0" smtClean="0"/>
              <a:t>maximum of two electrons with different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err="1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810000"/>
            <a:ext cx="735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Maximize the spin multiplicity (2s+1) to minimize e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- e</a:t>
            </a:r>
            <a:r>
              <a:rPr lang="en-US" b="1" baseline="30000" dirty="0" smtClean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 repulsions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764" y="5105400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 1s</a:t>
            </a:r>
            <a:r>
              <a:rPr lang="en-US" b="1" baseline="30000" dirty="0" smtClean="0"/>
              <a:t>2</a:t>
            </a:r>
            <a:r>
              <a:rPr lang="en-US" b="1" dirty="0" smtClean="0"/>
              <a:t>2s</a:t>
            </a:r>
            <a:r>
              <a:rPr lang="en-US" b="1" baseline="30000" dirty="0" smtClean="0"/>
              <a:t>2</a:t>
            </a:r>
            <a:r>
              <a:rPr lang="en-US" b="1" dirty="0" smtClean="0"/>
              <a:t>2p</a:t>
            </a:r>
            <a:r>
              <a:rPr lang="en-US" b="1" baseline="30000" dirty="0" smtClean="0"/>
              <a:t>3</a:t>
            </a:r>
            <a:endParaRPr lang="en-US" b="1" baseline="300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152835" y="50292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914835" y="50292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676835" y="50292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2457635" y="45720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219635" y="45720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981635" y="45720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438835" y="4495800"/>
            <a:ext cx="363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Lower Energy</a:t>
            </a:r>
          </a:p>
          <a:p>
            <a:r>
              <a:rPr lang="en-US" dirty="0" smtClean="0"/>
              <a:t>Multiplicity [2(3/2)+1] = 4 (quartet)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229035" y="59436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991035" y="59436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753035" y="59436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2381435" y="54864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3295835" y="54864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610035" y="54864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495800" y="5562600"/>
            <a:ext cx="367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Multiplicity [2(1/2)+1] = 2 (doublet)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352800" y="1828800"/>
            <a:ext cx="6096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505200" y="13716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733800" y="1371600"/>
            <a:ext cx="0" cy="381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4419600" y="1371600"/>
            <a:ext cx="203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ALLOWED !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5" grpId="0"/>
      <p:bldP spid="6" grpId="0"/>
      <p:bldP spid="15" grpId="0"/>
      <p:bldP spid="22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914400"/>
            <a:ext cx="77764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Ca 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		</a:t>
            </a:r>
            <a:r>
              <a:rPr lang="en-US" dirty="0" smtClean="0"/>
              <a:t>Ca</a:t>
            </a:r>
            <a:r>
              <a:rPr lang="en-US" baseline="30000" dirty="0" smtClean="0"/>
              <a:t>2+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Sc[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3d</a:t>
            </a:r>
            <a:r>
              <a:rPr lang="en-US" baseline="30000" dirty="0" smtClean="0"/>
              <a:t>1</a:t>
            </a:r>
            <a:r>
              <a:rPr lang="en-US" dirty="0" smtClean="0"/>
              <a:t>		</a:t>
            </a:r>
            <a:r>
              <a:rPr lang="en-US" dirty="0" smtClean="0"/>
              <a:t>Sc</a:t>
            </a:r>
            <a:r>
              <a:rPr lang="en-US" baseline="30000" dirty="0" smtClean="0"/>
              <a:t>2+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Ti 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3d</a:t>
            </a:r>
            <a:r>
              <a:rPr lang="en-US" baseline="30000" dirty="0" smtClean="0"/>
              <a:t>2</a:t>
            </a:r>
            <a:r>
              <a:rPr lang="en-US" dirty="0" smtClean="0"/>
              <a:t>		</a:t>
            </a:r>
            <a:r>
              <a:rPr lang="en-US" dirty="0" smtClean="0"/>
              <a:t>Ti</a:t>
            </a:r>
            <a:r>
              <a:rPr lang="en-US" baseline="30000" dirty="0" smtClean="0"/>
              <a:t>2+</a:t>
            </a:r>
            <a:r>
              <a:rPr lang="en-US" dirty="0" smtClean="0"/>
              <a:t>, </a:t>
            </a:r>
            <a:r>
              <a:rPr lang="en-US" dirty="0" smtClean="0"/>
              <a:t>Ti</a:t>
            </a:r>
            <a:r>
              <a:rPr lang="en-US" baseline="30000" dirty="0" smtClean="0"/>
              <a:t>4</a:t>
            </a:r>
            <a:r>
              <a:rPr lang="en-US" baseline="30000" dirty="0" smtClean="0"/>
              <a:t>+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V 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3d</a:t>
            </a:r>
            <a:r>
              <a:rPr lang="en-US" baseline="30000" dirty="0" smtClean="0"/>
              <a:t>3</a:t>
            </a:r>
            <a:r>
              <a:rPr lang="en-US" dirty="0" smtClean="0"/>
              <a:t>		</a:t>
            </a:r>
            <a:r>
              <a:rPr lang="en-US" dirty="0" smtClean="0"/>
              <a:t>V</a:t>
            </a:r>
            <a:r>
              <a:rPr lang="en-US" baseline="30000" dirty="0" smtClean="0"/>
              <a:t>2+</a:t>
            </a:r>
            <a:r>
              <a:rPr lang="en-US" dirty="0" smtClean="0"/>
              <a:t>, V4</a:t>
            </a:r>
            <a:r>
              <a:rPr lang="en-US" baseline="30000" dirty="0" smtClean="0"/>
              <a:t>4+</a:t>
            </a:r>
            <a:r>
              <a:rPr lang="en-US" dirty="0" smtClean="0"/>
              <a:t>, </a:t>
            </a:r>
            <a:r>
              <a:rPr lang="en-US" dirty="0" smtClean="0"/>
              <a:t>V</a:t>
            </a:r>
            <a:r>
              <a:rPr lang="en-US" baseline="30000" dirty="0" smtClean="0"/>
              <a:t>5</a:t>
            </a:r>
            <a:r>
              <a:rPr lang="en-US" baseline="30000" dirty="0" smtClean="0"/>
              <a:t>+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Cr 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3d</a:t>
            </a:r>
            <a:r>
              <a:rPr lang="en-US" baseline="30000" dirty="0" smtClean="0"/>
              <a:t>4</a:t>
            </a:r>
            <a:r>
              <a:rPr lang="en-US" dirty="0" smtClean="0"/>
              <a:t> 	</a:t>
            </a:r>
            <a:r>
              <a:rPr lang="en-US" dirty="0" smtClean="0"/>
              <a:t>   but actually 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1</a:t>
            </a:r>
            <a:r>
              <a:rPr lang="en-US" dirty="0" smtClean="0"/>
              <a:t>3d</a:t>
            </a:r>
            <a:r>
              <a:rPr lang="en-US" baseline="30000" dirty="0" smtClean="0"/>
              <a:t>5</a:t>
            </a:r>
            <a:r>
              <a:rPr lang="en-US" dirty="0" smtClean="0"/>
              <a:t>	predict Cr</a:t>
            </a:r>
            <a:r>
              <a:rPr lang="en-US" baseline="30000" dirty="0" smtClean="0"/>
              <a:t>+</a:t>
            </a:r>
            <a:r>
              <a:rPr lang="en-US" dirty="0" smtClean="0"/>
              <a:t> (but doesn’t exist</a:t>
            </a:r>
            <a:r>
              <a:rPr lang="en-US" dirty="0" smtClean="0"/>
              <a:t>)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Cr</a:t>
            </a:r>
            <a:r>
              <a:rPr lang="en-US" baseline="30000" dirty="0" smtClean="0"/>
              <a:t>2+ </a:t>
            </a:r>
            <a:r>
              <a:rPr lang="en-US" dirty="0" smtClean="0"/>
              <a:t>, </a:t>
            </a:r>
            <a:r>
              <a:rPr lang="en-US" dirty="0" smtClean="0"/>
              <a:t>     Cr</a:t>
            </a:r>
            <a:r>
              <a:rPr lang="en-US" baseline="30000" dirty="0" smtClean="0"/>
              <a:t>3+</a:t>
            </a:r>
            <a:r>
              <a:rPr lang="en-US" dirty="0" smtClean="0"/>
              <a:t>,            Cr</a:t>
            </a:r>
            <a:r>
              <a:rPr lang="en-US" baseline="30000" dirty="0" smtClean="0"/>
              <a:t>6</a:t>
            </a:r>
            <a:r>
              <a:rPr lang="en-US" baseline="30000" dirty="0" smtClean="0"/>
              <a:t>+</a:t>
            </a:r>
          </a:p>
          <a:p>
            <a:pPr algn="l"/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9447" y="304800"/>
            <a:ext cx="5147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Oxidation States from configurations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562600" y="3733800"/>
            <a:ext cx="1902341" cy="685800"/>
            <a:chOff x="4332775" y="3124200"/>
            <a:chExt cx="1902341" cy="68580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4332775" y="3124200"/>
              <a:ext cx="1828800" cy="685800"/>
            </a:xfrm>
            <a:prstGeom prst="wedgeRoundRectCallout">
              <a:avLst>
                <a:gd name="adj1" fmla="val -82334"/>
                <a:gd name="adj2" fmla="val -87234"/>
                <a:gd name="adj3" fmla="val 1666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08975" y="312420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½ filled d shell</a:t>
              </a:r>
            </a:p>
            <a:p>
              <a:r>
                <a:rPr lang="en-US" sz="1600" dirty="0" smtClean="0"/>
                <a:t>Increased stability</a:t>
              </a:r>
              <a:endParaRPr lang="en-US" sz="1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" y="3886200"/>
            <a:ext cx="3476150" cy="369332"/>
            <a:chOff x="609600" y="3733800"/>
            <a:chExt cx="3476150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609600" y="373380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blue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371600" y="3733800"/>
              <a:ext cx="91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green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62200" y="3733800"/>
              <a:ext cx="17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3300"/>
                  </a:solidFill>
                </a:rPr>
                <a:t>orange</a:t>
              </a:r>
              <a:r>
                <a:rPr lang="en-US" dirty="0" smtClean="0"/>
                <a:t>, </a:t>
              </a:r>
              <a:r>
                <a:rPr lang="en-US" dirty="0" smtClean="0">
                  <a:solidFill>
                    <a:srgbClr val="FFC000"/>
                  </a:solidFill>
                </a:rPr>
                <a:t>yellow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1000" y="4549676"/>
            <a:ext cx="691888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/>
              <a:t>     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en-US" dirty="0" smtClean="0"/>
              <a:t>[</a:t>
            </a:r>
            <a:r>
              <a:rPr lang="en-US" dirty="0" err="1" smtClean="0"/>
              <a:t>Ar</a:t>
            </a:r>
            <a:r>
              <a:rPr lang="en-US" dirty="0" smtClean="0"/>
              <a:t>] 4s</a:t>
            </a:r>
            <a:r>
              <a:rPr lang="en-US" baseline="30000" dirty="0" smtClean="0"/>
              <a:t>2</a:t>
            </a:r>
            <a:r>
              <a:rPr lang="en-US" dirty="0" smtClean="0"/>
              <a:t>3d</a:t>
            </a:r>
            <a:r>
              <a:rPr lang="en-US" baseline="30000" dirty="0" smtClean="0"/>
              <a:t>5</a:t>
            </a:r>
            <a:r>
              <a:rPr lang="en-US" dirty="0" smtClean="0"/>
              <a:t>    	</a:t>
            </a:r>
            <a:r>
              <a:rPr lang="en-US" dirty="0" smtClean="0"/>
              <a:t>     </a:t>
            </a:r>
            <a:r>
              <a:rPr lang="en-US" dirty="0" smtClean="0"/>
              <a:t>Mn</a:t>
            </a:r>
            <a:r>
              <a:rPr lang="en-US" baseline="30000" dirty="0" smtClean="0"/>
              <a:t>+2</a:t>
            </a:r>
            <a:endParaRPr lang="en-US" baseline="30000" dirty="0" smtClean="0"/>
          </a:p>
          <a:p>
            <a:endParaRPr lang="en-US" dirty="0" smtClean="0"/>
          </a:p>
          <a:p>
            <a:pPr algn="l"/>
            <a:r>
              <a:rPr lang="en-US" dirty="0" smtClean="0"/>
              <a:t>     Cu </a:t>
            </a:r>
            <a:r>
              <a:rPr lang="en-US" dirty="0" smtClean="0"/>
              <a:t>[</a:t>
            </a:r>
            <a:r>
              <a:rPr lang="en-US" dirty="0" err="1" smtClean="0"/>
              <a:t>Ar</a:t>
            </a:r>
            <a:r>
              <a:rPr lang="en-US" dirty="0" smtClean="0"/>
              <a:t>] </a:t>
            </a:r>
            <a:r>
              <a:rPr lang="en-US" dirty="0" smtClean="0"/>
              <a:t>4s</a:t>
            </a:r>
            <a:r>
              <a:rPr lang="en-US" baseline="30000" dirty="0" smtClean="0"/>
              <a:t>2</a:t>
            </a:r>
            <a:r>
              <a:rPr lang="en-US" dirty="0" smtClean="0"/>
              <a:t>d</a:t>
            </a:r>
            <a:r>
              <a:rPr lang="en-US" baseline="30000" dirty="0" smtClean="0"/>
              <a:t>9</a:t>
            </a:r>
            <a:r>
              <a:rPr lang="en-US" dirty="0" smtClean="0"/>
              <a:t>           but actually [</a:t>
            </a:r>
            <a:r>
              <a:rPr lang="en-US" dirty="0" err="1" smtClean="0"/>
              <a:t>Ar</a:t>
            </a:r>
            <a:r>
              <a:rPr lang="en-US" dirty="0" smtClean="0"/>
              <a:t>] </a:t>
            </a:r>
            <a:r>
              <a:rPr lang="en-US" dirty="0" smtClean="0"/>
              <a:t>4s</a:t>
            </a:r>
            <a:r>
              <a:rPr lang="en-US" baseline="30000" dirty="0" smtClean="0"/>
              <a:t>1</a:t>
            </a:r>
            <a:r>
              <a:rPr lang="en-US" dirty="0" smtClean="0"/>
              <a:t>3d</a:t>
            </a:r>
            <a:r>
              <a:rPr lang="en-US" baseline="30000" dirty="0" smtClean="0"/>
              <a:t>10</a:t>
            </a:r>
            <a:r>
              <a:rPr lang="en-US" dirty="0" smtClean="0"/>
              <a:t>    predict Cu</a:t>
            </a:r>
            <a:r>
              <a:rPr lang="en-US" baseline="30000" dirty="0" smtClean="0"/>
              <a:t>+</a:t>
            </a:r>
            <a:r>
              <a:rPr lang="en-US" dirty="0" smtClean="0"/>
              <a:t> (yes)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 </a:t>
            </a:r>
            <a:r>
              <a:rPr lang="en-US" dirty="0" smtClean="0"/>
              <a:t>     Cu</a:t>
            </a:r>
            <a:r>
              <a:rPr lang="en-US" baseline="30000" dirty="0" smtClean="0"/>
              <a:t>2+</a:t>
            </a:r>
          </a:p>
          <a:p>
            <a:pPr algn="l"/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 blue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b="1" dirty="0" smtClean="0"/>
              <a:t>              </a:t>
            </a:r>
            <a:r>
              <a:rPr lang="en-US" b="1" dirty="0" smtClean="0"/>
              <a:t>Cr </a:t>
            </a:r>
            <a:r>
              <a:rPr lang="en-US" b="1" dirty="0" smtClean="0"/>
              <a:t>and Cu are exceptions to the </a:t>
            </a:r>
            <a:r>
              <a:rPr lang="en-US" b="1" dirty="0" err="1" smtClean="0"/>
              <a:t>aufbau</a:t>
            </a:r>
            <a:r>
              <a:rPr lang="en-US" b="1" dirty="0" smtClean="0"/>
              <a:t> principle</a:t>
            </a:r>
            <a:endParaRPr lang="en-US" dirty="0"/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6629400" y="5486400"/>
            <a:ext cx="1828800" cy="685800"/>
          </a:xfrm>
          <a:prstGeom prst="wedgeRoundRectCallout">
            <a:avLst>
              <a:gd name="adj1" fmla="val -146127"/>
              <a:gd name="adj2" fmla="val -52751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54864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</a:t>
            </a:r>
            <a:r>
              <a:rPr lang="en-US" sz="1600" dirty="0" smtClean="0"/>
              <a:t>illed </a:t>
            </a:r>
            <a:r>
              <a:rPr lang="en-US" sz="1600" dirty="0" smtClean="0"/>
              <a:t>d shell</a:t>
            </a:r>
          </a:p>
          <a:p>
            <a:r>
              <a:rPr lang="en-US" sz="1600" dirty="0" smtClean="0"/>
              <a:t>Increased stability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533400" y="838200"/>
          <a:ext cx="923059" cy="742950"/>
        </p:xfrm>
        <a:graphic>
          <a:graphicData uri="http://schemas.openxmlformats.org/presentationml/2006/ole">
            <p:oleObj spid="_x0000_s172035" name="Equation" r:id="rId3" imgW="520560" imgH="41904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05868" y="1143000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Z </a:t>
            </a:r>
            <a:r>
              <a:rPr lang="en-US" b="1" dirty="0" smtClean="0">
                <a:solidFill>
                  <a:srgbClr val="FF0000"/>
                </a:solidFill>
              </a:rPr>
              <a:t>increases</a:t>
            </a:r>
            <a:r>
              <a:rPr lang="en-US" dirty="0" smtClean="0"/>
              <a:t>, expect </a:t>
            </a:r>
            <a:r>
              <a:rPr lang="en-US" dirty="0" smtClean="0">
                <a:solidFill>
                  <a:srgbClr val="FF0000"/>
                </a:solidFill>
              </a:rPr>
              <a:t>Energy</a:t>
            </a:r>
            <a:r>
              <a:rPr lang="en-US" dirty="0" smtClean="0"/>
              <a:t> (ionization energy) to </a:t>
            </a:r>
            <a:r>
              <a:rPr lang="en-US" dirty="0" smtClean="0">
                <a:solidFill>
                  <a:srgbClr val="FF0000"/>
                </a:solidFill>
              </a:rPr>
              <a:t>increase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381000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Nuclear Charge (Z) and Shielding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1828800"/>
            <a:ext cx="62055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H	1312 kJ/mol	Z=1  </a:t>
            </a:r>
            <a:r>
              <a:rPr lang="en-US" dirty="0" smtClean="0"/>
              <a:t>      </a:t>
            </a:r>
            <a:r>
              <a:rPr lang="en-US" dirty="0" smtClean="0"/>
              <a:t>1s</a:t>
            </a:r>
            <a:r>
              <a:rPr lang="en-US" baseline="30000" dirty="0" smtClean="0"/>
              <a:t>1</a:t>
            </a:r>
          </a:p>
          <a:p>
            <a:pPr algn="l"/>
            <a:r>
              <a:rPr lang="en-US" dirty="0" smtClean="0"/>
              <a:t>Li	520 kJ/mol	Z=3	1s</a:t>
            </a:r>
            <a:r>
              <a:rPr lang="en-US" baseline="30000" dirty="0" smtClean="0"/>
              <a:t>2</a:t>
            </a:r>
            <a:r>
              <a:rPr lang="en-US" dirty="0" smtClean="0"/>
              <a:t>2s</a:t>
            </a:r>
            <a:r>
              <a:rPr lang="en-US" baseline="30000" dirty="0" smtClean="0"/>
              <a:t>1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What causes the difference?</a:t>
            </a:r>
          </a:p>
          <a:p>
            <a:pPr algn="l"/>
            <a:endParaRPr lang="en-US" dirty="0" smtClean="0"/>
          </a:p>
          <a:p>
            <a:pPr marL="342900" indent="-342900" algn="l">
              <a:buAutoNum type="arabicPeriod"/>
            </a:pPr>
            <a:r>
              <a:rPr lang="en-US" dirty="0" smtClean="0"/>
              <a:t>2s</a:t>
            </a:r>
            <a:r>
              <a:rPr lang="en-US" baseline="30000" dirty="0" smtClean="0"/>
              <a:t>1</a:t>
            </a:r>
            <a:r>
              <a:rPr lang="en-US" dirty="0" smtClean="0"/>
              <a:t> electron in Li is further from the nucleus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1s</a:t>
            </a:r>
            <a:r>
              <a:rPr lang="en-US" baseline="30000" dirty="0" smtClean="0"/>
              <a:t>2</a:t>
            </a:r>
            <a:r>
              <a:rPr lang="en-US" dirty="0" smtClean="0"/>
              <a:t> electrons repel 2s</a:t>
            </a:r>
            <a:r>
              <a:rPr lang="en-US" baseline="30000" dirty="0" smtClean="0"/>
              <a:t>1</a:t>
            </a:r>
            <a:r>
              <a:rPr lang="en-US" dirty="0" smtClean="0"/>
              <a:t> electron</a:t>
            </a:r>
          </a:p>
          <a:p>
            <a:pPr marL="342900" indent="-342900" algn="l"/>
            <a:r>
              <a:rPr lang="en-US" dirty="0" smtClean="0"/>
              <a:t>3. </a:t>
            </a:r>
            <a:r>
              <a:rPr lang="en-US" dirty="0" smtClean="0"/>
              <a:t>	2s</a:t>
            </a:r>
            <a:r>
              <a:rPr lang="en-US" baseline="30000" dirty="0" smtClean="0"/>
              <a:t>1</a:t>
            </a:r>
            <a:r>
              <a:rPr lang="en-US" dirty="0" smtClean="0"/>
              <a:t> electron is shielded from core (3+) by 1s</a:t>
            </a:r>
            <a:r>
              <a:rPr lang="en-US" baseline="30000" dirty="0" smtClean="0"/>
              <a:t>2</a:t>
            </a:r>
            <a:r>
              <a:rPr lang="en-US" dirty="0" smtClean="0"/>
              <a:t> electrons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4343400"/>
            <a:ext cx="6147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Z* = effective nuclear charge = Z-S</a:t>
            </a:r>
          </a:p>
          <a:p>
            <a:r>
              <a:rPr lang="en-US" dirty="0" smtClean="0"/>
              <a:t>Where Z is the nuclear charge and S is shielding constant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5638800"/>
            <a:ext cx="5887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</a:t>
            </a:r>
            <a:r>
              <a:rPr lang="en-US" dirty="0" err="1" smtClean="0"/>
              <a:t>orbitals</a:t>
            </a:r>
            <a:r>
              <a:rPr lang="en-US" dirty="0" smtClean="0"/>
              <a:t> are more penetrating (good at shielding)</a:t>
            </a:r>
          </a:p>
          <a:p>
            <a:r>
              <a:rPr lang="en-US" dirty="0" smtClean="0"/>
              <a:t>d </a:t>
            </a:r>
            <a:r>
              <a:rPr lang="en-US" dirty="0" err="1" smtClean="0"/>
              <a:t>orbitals</a:t>
            </a:r>
            <a:r>
              <a:rPr lang="en-US" dirty="0" smtClean="0"/>
              <a:t> are less penetrating, diffuse (poor at shielding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2600" y="5181600"/>
            <a:ext cx="47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SLATER’S RULES TO CALCULATE Z*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33400" y="838200"/>
            <a:ext cx="9144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219200" y="609600"/>
            <a:ext cx="65517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VE" i="1" dirty="0" err="1">
                <a:solidFill>
                  <a:schemeClr val="accent2"/>
                </a:solidFill>
                <a:latin typeface="+mn-lt"/>
              </a:rPr>
              <a:t>Shielding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and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effective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nuclear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charge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Z*:</a:t>
            </a:r>
          </a:p>
          <a:p>
            <a:endParaRPr lang="es-VE" i="1" dirty="0">
              <a:solidFill>
                <a:schemeClr val="accent2"/>
              </a:solidFill>
              <a:latin typeface="+mn-lt"/>
            </a:endParaRPr>
          </a:p>
          <a:p>
            <a:r>
              <a:rPr lang="es-VE" i="1" dirty="0">
                <a:solidFill>
                  <a:schemeClr val="accent2"/>
                </a:solidFill>
                <a:latin typeface="+mn-lt"/>
              </a:rPr>
              <a:t>Z* = Z – S (a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measure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of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the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nuclear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attraction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for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an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s-VE" i="1" dirty="0" err="1">
                <a:solidFill>
                  <a:schemeClr val="accent2"/>
                </a:solidFill>
                <a:latin typeface="+mn-lt"/>
              </a:rPr>
              <a:t>electron</a:t>
            </a:r>
            <a:r>
              <a:rPr lang="es-VE" i="1" dirty="0">
                <a:solidFill>
                  <a:schemeClr val="accent2"/>
                </a:solidFill>
                <a:latin typeface="+mn-lt"/>
              </a:rPr>
              <a:t>)</a:t>
            </a:r>
            <a:endParaRPr lang="es-ES" dirty="0">
              <a:latin typeface="+mn-lt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42952" y="1503363"/>
            <a:ext cx="832792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dirty="0">
                <a:latin typeface="+mn-lt"/>
              </a:rPr>
              <a:t>To determine </a:t>
            </a:r>
            <a:r>
              <a:rPr lang="en-US" i="1" dirty="0">
                <a:latin typeface="+mn-lt"/>
              </a:rPr>
              <a:t>S </a:t>
            </a:r>
            <a:r>
              <a:rPr lang="es-VE" dirty="0">
                <a:latin typeface="+mn-lt"/>
              </a:rPr>
              <a:t>(</a:t>
            </a:r>
            <a:r>
              <a:rPr lang="es-VE" dirty="0" err="1">
                <a:latin typeface="+mn-lt"/>
              </a:rPr>
              <a:t>Slater’s</a:t>
            </a:r>
            <a:r>
              <a:rPr lang="es-VE" dirty="0">
                <a:latin typeface="+mn-lt"/>
              </a:rPr>
              <a:t> rules</a:t>
            </a:r>
            <a:r>
              <a:rPr lang="es-VE" dirty="0" smtClean="0">
                <a:latin typeface="+mn-lt"/>
              </a:rPr>
              <a:t>):</a:t>
            </a:r>
          </a:p>
          <a:p>
            <a:pPr marL="457200" indent="-457200"/>
            <a:endParaRPr lang="es-VE" dirty="0">
              <a:latin typeface="+mn-lt"/>
            </a:endParaRPr>
          </a:p>
          <a:p>
            <a:pPr marL="457200" indent="-457200" algn="l">
              <a:buFont typeface="Times"/>
              <a:buAutoNum type="arabicPeriod"/>
            </a:pPr>
            <a:r>
              <a:rPr lang="es-VE" dirty="0" err="1">
                <a:latin typeface="+mn-lt"/>
              </a:rPr>
              <a:t>Write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electronic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structure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groups</a:t>
            </a:r>
            <a:r>
              <a:rPr lang="es-VE" dirty="0">
                <a:latin typeface="+mn-lt"/>
              </a:rPr>
              <a:t> as </a:t>
            </a:r>
            <a:r>
              <a:rPr lang="es-VE" dirty="0" err="1">
                <a:latin typeface="+mn-lt"/>
              </a:rPr>
              <a:t>follows</a:t>
            </a:r>
            <a:r>
              <a:rPr lang="es-VE" dirty="0">
                <a:latin typeface="+mn-lt"/>
              </a:rPr>
              <a:t>:</a:t>
            </a:r>
          </a:p>
          <a:p>
            <a:pPr marL="1371600" lvl="2" indent="-457200" algn="l">
              <a:buFont typeface="Times"/>
              <a:buNone/>
            </a:pPr>
            <a:r>
              <a:rPr lang="es-VE" dirty="0">
                <a:latin typeface="+mn-lt"/>
              </a:rPr>
              <a:t>(1s) (2s, 2p) (3s, 3p) (3d) (4s, 4p) (4d) (4f) (5s, 5p) etc.</a:t>
            </a:r>
          </a:p>
          <a:p>
            <a:pPr marL="457200" indent="-457200" algn="l">
              <a:buFont typeface="Times"/>
              <a:buAutoNum type="arabicPeriod"/>
            </a:pPr>
            <a:endParaRPr lang="es-VE" dirty="0">
              <a:latin typeface="+mn-lt"/>
            </a:endParaRPr>
          </a:p>
          <a:p>
            <a:pPr marL="457200" indent="-457200" algn="l">
              <a:buFont typeface="Times"/>
              <a:buAutoNum type="arabicPeriod"/>
            </a:pP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higher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groups</a:t>
            </a:r>
            <a:r>
              <a:rPr lang="es-VE" dirty="0">
                <a:latin typeface="+mn-lt"/>
              </a:rPr>
              <a:t> (</a:t>
            </a:r>
            <a:r>
              <a:rPr lang="es-VE" dirty="0" err="1">
                <a:latin typeface="+mn-lt"/>
              </a:rPr>
              <a:t>to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right</a:t>
            </a:r>
            <a:r>
              <a:rPr lang="es-VE" dirty="0">
                <a:latin typeface="+mn-lt"/>
              </a:rPr>
              <a:t>) do </a:t>
            </a:r>
            <a:r>
              <a:rPr lang="es-VE" dirty="0" err="1">
                <a:latin typeface="+mn-lt"/>
              </a:rPr>
              <a:t>not</a:t>
            </a:r>
            <a:r>
              <a:rPr lang="es-VE" dirty="0">
                <a:latin typeface="+mn-lt"/>
              </a:rPr>
              <a:t>  </a:t>
            </a:r>
            <a:r>
              <a:rPr lang="es-VE" dirty="0" err="1">
                <a:latin typeface="+mn-lt"/>
              </a:rPr>
              <a:t>shield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those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lower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groups</a:t>
            </a:r>
            <a:endParaRPr lang="es-VE" dirty="0">
              <a:latin typeface="+mn-lt"/>
            </a:endParaRPr>
          </a:p>
          <a:p>
            <a:pPr marL="1371600" lvl="2" indent="-457200" algn="l">
              <a:buFont typeface="Times"/>
              <a:buNone/>
            </a:pPr>
            <a:endParaRPr lang="es-VE" dirty="0">
              <a:latin typeface="+mn-lt"/>
            </a:endParaRPr>
          </a:p>
          <a:p>
            <a:pPr marL="457200" indent="-457200" algn="l">
              <a:buFont typeface="Times"/>
              <a:buAutoNum type="arabicPeriod"/>
            </a:pPr>
            <a:r>
              <a:rPr lang="es-VE" dirty="0" err="1">
                <a:latin typeface="+mn-lt"/>
              </a:rPr>
              <a:t>For</a:t>
            </a:r>
            <a:r>
              <a:rPr lang="es-VE" dirty="0">
                <a:latin typeface="+mn-lt"/>
              </a:rPr>
              <a:t> </a:t>
            </a:r>
            <a:r>
              <a:rPr lang="es-VE" i="1" dirty="0" err="1">
                <a:solidFill>
                  <a:srgbClr val="F61823"/>
                </a:solidFill>
                <a:latin typeface="+mn-lt"/>
              </a:rPr>
              <a:t>ns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or</a:t>
            </a:r>
            <a:r>
              <a:rPr lang="es-VE" dirty="0">
                <a:latin typeface="+mn-lt"/>
              </a:rPr>
              <a:t> </a:t>
            </a:r>
            <a:r>
              <a:rPr lang="es-VE" i="1" dirty="0" err="1">
                <a:solidFill>
                  <a:srgbClr val="F61823"/>
                </a:solidFill>
                <a:latin typeface="+mn-lt"/>
              </a:rPr>
              <a:t>np</a:t>
            </a:r>
            <a:r>
              <a:rPr lang="es-VE" i="1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valence</a:t>
            </a:r>
            <a:r>
              <a:rPr lang="es-VE" i="1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: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</a:t>
            </a:r>
            <a:r>
              <a:rPr lang="es-VE" b="1" dirty="0" err="1">
                <a:latin typeface="+mn-lt"/>
              </a:rPr>
              <a:t>other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same</a:t>
            </a:r>
            <a:r>
              <a:rPr lang="es-VE" dirty="0">
                <a:latin typeface="+mn-lt"/>
              </a:rPr>
              <a:t> </a:t>
            </a:r>
            <a:r>
              <a:rPr lang="es-VE" i="1" dirty="0">
                <a:latin typeface="+mn-lt"/>
              </a:rPr>
              <a:t>n </a:t>
            </a:r>
            <a:r>
              <a:rPr lang="es-VE" dirty="0" err="1">
                <a:latin typeface="+mn-lt"/>
              </a:rPr>
              <a:t>group</a:t>
            </a:r>
            <a:r>
              <a:rPr lang="es-VE" dirty="0">
                <a:latin typeface="+mn-lt"/>
              </a:rPr>
              <a:t>: 0.35; </a:t>
            </a:r>
            <a:r>
              <a:rPr lang="es-VE" dirty="0" err="1">
                <a:latin typeface="+mn-lt"/>
              </a:rPr>
              <a:t>except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for</a:t>
            </a:r>
            <a:r>
              <a:rPr lang="es-VE" dirty="0">
                <a:latin typeface="+mn-lt"/>
              </a:rPr>
              <a:t> 1s </a:t>
            </a:r>
            <a:r>
              <a:rPr lang="es-VE" dirty="0" err="1">
                <a:latin typeface="+mn-lt"/>
              </a:rPr>
              <a:t>where</a:t>
            </a:r>
            <a:r>
              <a:rPr lang="es-VE" dirty="0">
                <a:latin typeface="+mn-lt"/>
              </a:rPr>
              <a:t> 0.30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	</a:t>
            </a:r>
            <a:r>
              <a:rPr lang="es-VE" dirty="0" err="1">
                <a:latin typeface="+mn-lt"/>
              </a:rPr>
              <a:t>is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used</a:t>
            </a:r>
            <a:r>
              <a:rPr lang="es-VE" dirty="0">
                <a:latin typeface="+mn-lt"/>
              </a:rPr>
              <a:t>.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</a:t>
            </a: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i="1" dirty="0">
                <a:latin typeface="+mn-lt"/>
              </a:rPr>
              <a:t>n-1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group</a:t>
            </a:r>
            <a:r>
              <a:rPr lang="es-VE" dirty="0">
                <a:latin typeface="+mn-lt"/>
              </a:rPr>
              <a:t>: 0.85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</a:t>
            </a: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i="1" dirty="0">
                <a:latin typeface="+mn-lt"/>
              </a:rPr>
              <a:t>n-2, n-3</a:t>
            </a:r>
            <a:r>
              <a:rPr lang="es-VE" dirty="0">
                <a:latin typeface="+mn-lt"/>
              </a:rPr>
              <a:t>,… </a:t>
            </a:r>
            <a:r>
              <a:rPr lang="es-VE" dirty="0" err="1">
                <a:latin typeface="+mn-lt"/>
              </a:rPr>
              <a:t>groups</a:t>
            </a:r>
            <a:r>
              <a:rPr lang="es-VE" dirty="0">
                <a:latin typeface="+mn-lt"/>
              </a:rPr>
              <a:t>: 1.00</a:t>
            </a:r>
          </a:p>
          <a:p>
            <a:pPr marL="457200" indent="-457200" algn="l">
              <a:buFont typeface="Times"/>
              <a:buNone/>
            </a:pPr>
            <a:endParaRPr lang="es-VE" dirty="0">
              <a:latin typeface="+mn-lt"/>
            </a:endParaRPr>
          </a:p>
          <a:p>
            <a:pPr marL="457200" indent="-457200" algn="l">
              <a:buFont typeface="Times"/>
              <a:buAutoNum type="arabicPeriod" startAt="4"/>
            </a:pPr>
            <a:r>
              <a:rPr lang="es-VE" dirty="0" err="1">
                <a:latin typeface="+mn-lt"/>
              </a:rPr>
              <a:t>For</a:t>
            </a:r>
            <a:r>
              <a:rPr lang="es-VE" dirty="0">
                <a:latin typeface="+mn-lt"/>
              </a:rPr>
              <a:t> </a:t>
            </a:r>
            <a:r>
              <a:rPr lang="es-VE" i="1" dirty="0" err="1">
                <a:solidFill>
                  <a:srgbClr val="F61823"/>
                </a:solidFill>
                <a:latin typeface="+mn-lt"/>
              </a:rPr>
              <a:t>nd</a:t>
            </a:r>
            <a:r>
              <a:rPr lang="es-VE" dirty="0">
                <a:latin typeface="+mn-lt"/>
              </a:rPr>
              <a:t> and </a:t>
            </a:r>
            <a:r>
              <a:rPr lang="es-VE" i="1" dirty="0" err="1">
                <a:solidFill>
                  <a:srgbClr val="F61823"/>
                </a:solidFill>
                <a:latin typeface="+mn-lt"/>
              </a:rPr>
              <a:t>nf</a:t>
            </a:r>
            <a:r>
              <a:rPr lang="es-VE" i="1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valence</a:t>
            </a:r>
            <a:r>
              <a:rPr lang="es-VE" i="1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: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 </a:t>
            </a:r>
            <a:r>
              <a:rPr lang="es-VE" b="1" dirty="0" err="1">
                <a:latin typeface="+mn-lt"/>
              </a:rPr>
              <a:t>other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same</a:t>
            </a:r>
            <a:r>
              <a:rPr lang="es-VE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nd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or</a:t>
            </a:r>
            <a:r>
              <a:rPr lang="es-VE" dirty="0">
                <a:latin typeface="+mn-lt"/>
              </a:rPr>
              <a:t> </a:t>
            </a:r>
            <a:r>
              <a:rPr lang="es-VE" i="1" dirty="0" err="1">
                <a:latin typeface="+mn-lt"/>
              </a:rPr>
              <a:t>nf</a:t>
            </a:r>
            <a:r>
              <a:rPr lang="es-VE" i="1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group</a:t>
            </a:r>
            <a:r>
              <a:rPr lang="es-VE" dirty="0">
                <a:latin typeface="+mn-lt"/>
              </a:rPr>
              <a:t>: 0.35</a:t>
            </a:r>
          </a:p>
          <a:p>
            <a:pPr marL="457200" indent="-457200" algn="l">
              <a:buFont typeface="Times"/>
              <a:buNone/>
            </a:pPr>
            <a:r>
              <a:rPr lang="es-VE" dirty="0">
                <a:latin typeface="+mn-lt"/>
              </a:rPr>
              <a:t>		</a:t>
            </a:r>
            <a:r>
              <a:rPr lang="es-VE" dirty="0" err="1">
                <a:latin typeface="+mn-lt"/>
              </a:rPr>
              <a:t>electrons</a:t>
            </a:r>
            <a:r>
              <a:rPr lang="es-VE" dirty="0">
                <a:latin typeface="+mn-lt"/>
              </a:rPr>
              <a:t> in </a:t>
            </a:r>
            <a:r>
              <a:rPr lang="es-VE" dirty="0" err="1">
                <a:latin typeface="+mn-lt"/>
              </a:rPr>
              <a:t>groups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to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the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left</a:t>
            </a:r>
            <a:r>
              <a:rPr lang="es-VE" dirty="0">
                <a:latin typeface="+mn-lt"/>
              </a:rPr>
              <a:t>: 1.00</a:t>
            </a:r>
          </a:p>
          <a:p>
            <a:pPr marL="457200" indent="-457200">
              <a:buFont typeface="Times"/>
              <a:buNone/>
            </a:pPr>
            <a:endParaRPr lang="es-VE" dirty="0">
              <a:latin typeface="+mn-lt"/>
            </a:endParaRPr>
          </a:p>
          <a:p>
            <a:pPr marL="457200" indent="-457200">
              <a:buFont typeface="Times"/>
              <a:buNone/>
            </a:pPr>
            <a:r>
              <a:rPr lang="es-VE" i="1" dirty="0">
                <a:solidFill>
                  <a:srgbClr val="F61823"/>
                </a:solidFill>
                <a:latin typeface="+mn-lt"/>
              </a:rPr>
              <a:t>S</a:t>
            </a:r>
            <a:r>
              <a:rPr lang="es-VE" dirty="0">
                <a:solidFill>
                  <a:srgbClr val="F61823"/>
                </a:solidFill>
                <a:latin typeface="+mn-lt"/>
              </a:rPr>
              <a:t> </a:t>
            </a:r>
            <a:r>
              <a:rPr lang="es-VE" dirty="0" err="1">
                <a:solidFill>
                  <a:srgbClr val="F61823"/>
                </a:solidFill>
                <a:latin typeface="+mn-lt"/>
              </a:rPr>
              <a:t>is</a:t>
            </a:r>
            <a:r>
              <a:rPr lang="es-VE" dirty="0">
                <a:solidFill>
                  <a:srgbClr val="F61823"/>
                </a:solidFill>
                <a:latin typeface="+mn-lt"/>
              </a:rPr>
              <a:t> </a:t>
            </a:r>
            <a:r>
              <a:rPr lang="es-VE" dirty="0" err="1">
                <a:solidFill>
                  <a:srgbClr val="F61823"/>
                </a:solidFill>
                <a:latin typeface="+mn-lt"/>
              </a:rPr>
              <a:t>the</a:t>
            </a:r>
            <a:r>
              <a:rPr lang="es-VE" dirty="0">
                <a:solidFill>
                  <a:srgbClr val="F61823"/>
                </a:solidFill>
                <a:latin typeface="+mn-lt"/>
              </a:rPr>
              <a:t> </a:t>
            </a:r>
            <a:r>
              <a:rPr lang="es-VE" dirty="0" err="1">
                <a:solidFill>
                  <a:srgbClr val="F61823"/>
                </a:solidFill>
                <a:latin typeface="+mn-lt"/>
              </a:rPr>
              <a:t>sum</a:t>
            </a:r>
            <a:r>
              <a:rPr lang="es-VE" dirty="0">
                <a:solidFill>
                  <a:srgbClr val="F61823"/>
                </a:solidFill>
                <a:latin typeface="+mn-lt"/>
              </a:rPr>
              <a:t> of </a:t>
            </a:r>
            <a:r>
              <a:rPr lang="es-VE" dirty="0" err="1">
                <a:solidFill>
                  <a:srgbClr val="F61823"/>
                </a:solidFill>
                <a:latin typeface="+mn-lt"/>
              </a:rPr>
              <a:t>all</a:t>
            </a:r>
            <a:r>
              <a:rPr lang="es-VE" dirty="0">
                <a:solidFill>
                  <a:srgbClr val="F61823"/>
                </a:solidFill>
                <a:latin typeface="+mn-lt"/>
              </a:rPr>
              <a:t> </a:t>
            </a:r>
            <a:r>
              <a:rPr lang="es-VE" dirty="0" err="1">
                <a:solidFill>
                  <a:srgbClr val="F61823"/>
                </a:solidFill>
                <a:latin typeface="+mn-lt"/>
              </a:rPr>
              <a:t>contributions</a:t>
            </a:r>
            <a:endParaRPr lang="es-VE" dirty="0">
              <a:solidFill>
                <a:srgbClr val="F61823"/>
              </a:solidFill>
              <a:latin typeface="+mn-lt"/>
            </a:endParaRPr>
          </a:p>
          <a:p>
            <a:pPr marL="457200" indent="-457200">
              <a:buFont typeface="Times"/>
              <a:buNone/>
            </a:pPr>
            <a:endParaRPr lang="es-VE" dirty="0">
              <a:latin typeface="Times New Roman" pitchFamily="18" charset="0"/>
            </a:endParaRPr>
          </a:p>
          <a:p>
            <a:pPr marL="1371600" lvl="2" indent="-457200">
              <a:buFont typeface="Times"/>
              <a:buNone/>
            </a:pPr>
            <a:endParaRPr lang="es-VE" dirty="0">
              <a:latin typeface="Times New Roman" pitchFamily="18" charset="0"/>
            </a:endParaRPr>
          </a:p>
          <a:p>
            <a:pPr marL="457200" indent="-457200"/>
            <a:endParaRPr lang="en-US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5352" y="228600"/>
            <a:ext cx="221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SLATER’S RULES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58565" t="33333" r="23280" b="47917"/>
          <a:stretch>
            <a:fillRect/>
          </a:stretch>
        </p:blipFill>
        <p:spPr bwMode="auto">
          <a:xfrm>
            <a:off x="1676400" y="2133600"/>
            <a:ext cx="577426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icture1.png"/>
          <p:cNvPicPr>
            <a:picLocks noChangeAspect="1"/>
          </p:cNvPicPr>
          <p:nvPr/>
        </p:nvPicPr>
        <p:blipFill>
          <a:blip r:embed="rId3" cstate="print"/>
          <a:srcRect l="11337" t="59659" r="23151" b="12745"/>
          <a:stretch>
            <a:fillRect/>
          </a:stretch>
        </p:blipFill>
        <p:spPr>
          <a:xfrm>
            <a:off x="609600" y="533400"/>
            <a:ext cx="46482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>
            <p:ph/>
          </p:nvPr>
        </p:nvGraphicFramePr>
        <p:xfrm>
          <a:off x="533400" y="374650"/>
          <a:ext cx="8229600" cy="5757863"/>
        </p:xfrm>
        <a:graphic>
          <a:graphicData uri="http://schemas.openxmlformats.org/presentationml/2006/ole">
            <p:oleObj spid="_x0000_s19458" name="Image" r:id="rId3" imgW="3740854" imgH="261585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trends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Periodic trends: </a:t>
            </a:r>
            <a:r>
              <a:rPr lang="en-US" b="1" dirty="0" smtClean="0"/>
              <a:t>are related </a:t>
            </a:r>
            <a:r>
              <a:rPr lang="en-US" b="1" dirty="0" smtClean="0"/>
              <a:t>to the </a:t>
            </a:r>
            <a:r>
              <a:rPr lang="en-US" b="1" dirty="0" smtClean="0"/>
              <a:t>numbers and </a:t>
            </a:r>
            <a:r>
              <a:rPr lang="en-US" b="1" dirty="0" smtClean="0"/>
              <a:t>types of </a:t>
            </a:r>
            <a:r>
              <a:rPr lang="en-US" b="1" dirty="0" smtClean="0"/>
              <a:t>valence electrons and the </a:t>
            </a:r>
            <a:r>
              <a:rPr lang="en-US" b="1" dirty="0" smtClean="0"/>
              <a:t>effective </a:t>
            </a:r>
            <a:r>
              <a:rPr lang="en-US" b="1" dirty="0" smtClean="0"/>
              <a:t>nuclear charge </a:t>
            </a:r>
            <a:r>
              <a:rPr lang="en-US" b="1" dirty="0" smtClean="0"/>
              <a:t>(</a:t>
            </a:r>
            <a:r>
              <a:rPr lang="en-US" b="1" dirty="0" smtClean="0"/>
              <a:t>Z*)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2133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Let’s look at the main group elements first without worrying about</a:t>
            </a:r>
          </a:p>
          <a:p>
            <a:pPr algn="l"/>
            <a:r>
              <a:rPr lang="en-US" dirty="0" smtClean="0"/>
              <a:t> those pesky d and f </a:t>
            </a:r>
            <a:r>
              <a:rPr lang="en-US" dirty="0" err="1" smtClean="0"/>
              <a:t>orbitals</a:t>
            </a:r>
            <a:endParaRPr lang="en-US" dirty="0"/>
          </a:p>
        </p:txBody>
      </p:sp>
      <p:pic>
        <p:nvPicPr>
          <p:cNvPr id="118786" name="Picture 2" descr="http://cnx.org/content/m31489/latest/Fig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19400"/>
            <a:ext cx="5334000" cy="3275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 l="28697" t="20833" r="35579" b="15625"/>
          <a:stretch>
            <a:fillRect/>
          </a:stretch>
        </p:blipFill>
        <p:spPr bwMode="auto">
          <a:xfrm>
            <a:off x="1752600" y="533400"/>
            <a:ext cx="5791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06800" y="482600"/>
            <a:ext cx="85827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How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do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you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measure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the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radius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of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an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atom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s-VE" sz="2800" dirty="0" err="1" smtClean="0">
                <a:solidFill>
                  <a:srgbClr val="0000CC"/>
                </a:solidFill>
                <a:latin typeface="+mn-lt"/>
              </a:rPr>
              <a:t>anyway</a:t>
            </a:r>
            <a:r>
              <a:rPr lang="es-VE" sz="2800" dirty="0" smtClean="0">
                <a:solidFill>
                  <a:srgbClr val="0000CC"/>
                </a:solidFill>
                <a:latin typeface="+mn-lt"/>
              </a:rPr>
              <a:t>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219200" y="1295400"/>
            <a:ext cx="65373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2400" dirty="0" err="1">
                <a:latin typeface="Times New Roman" pitchFamily="18" charset="0"/>
              </a:rPr>
              <a:t>Atoms</a:t>
            </a:r>
            <a:r>
              <a:rPr lang="es-VE" sz="2400" dirty="0">
                <a:latin typeface="Times New Roman" pitchFamily="18" charset="0"/>
              </a:rPr>
              <a:t> are </a:t>
            </a:r>
            <a:r>
              <a:rPr lang="es-VE" sz="2400" dirty="0" err="1">
                <a:latin typeface="Times New Roman" pitchFamily="18" charset="0"/>
              </a:rPr>
              <a:t>not</a:t>
            </a:r>
            <a:r>
              <a:rPr lang="es-VE" sz="2400" dirty="0">
                <a:latin typeface="Times New Roman" pitchFamily="18" charset="0"/>
              </a:rPr>
              <a:t> </a:t>
            </a:r>
            <a:r>
              <a:rPr lang="es-VE" sz="2400" dirty="0" err="1" smtClean="0">
                <a:latin typeface="Times New Roman" pitchFamily="18" charset="0"/>
              </a:rPr>
              <a:t>perfect</a:t>
            </a:r>
            <a:r>
              <a:rPr lang="es-VE" sz="2400" dirty="0" smtClean="0">
                <a:latin typeface="Times New Roman" pitchFamily="18" charset="0"/>
              </a:rPr>
              <a:t> </a:t>
            </a:r>
            <a:r>
              <a:rPr lang="es-VE" sz="2400" dirty="0" err="1" smtClean="0">
                <a:latin typeface="Times New Roman" pitchFamily="18" charset="0"/>
              </a:rPr>
              <a:t>spheres</a:t>
            </a:r>
            <a:r>
              <a:rPr lang="es-VE" sz="2400" dirty="0" smtClean="0">
                <a:latin typeface="Times New Roman" pitchFamily="18" charset="0"/>
              </a:rPr>
              <a:t> </a:t>
            </a:r>
            <a:r>
              <a:rPr lang="es-VE" sz="2400" dirty="0" err="1">
                <a:latin typeface="Times New Roman" pitchFamily="18" charset="0"/>
              </a:rPr>
              <a:t>with</a:t>
            </a:r>
            <a:r>
              <a:rPr lang="es-VE" sz="2400" dirty="0">
                <a:latin typeface="Times New Roman" pitchFamily="18" charset="0"/>
              </a:rPr>
              <a:t> </a:t>
            </a:r>
            <a:r>
              <a:rPr lang="es-VE" sz="2400" dirty="0" err="1">
                <a:latin typeface="Times New Roman" pitchFamily="18" charset="0"/>
              </a:rPr>
              <a:t>defined</a:t>
            </a:r>
            <a:r>
              <a:rPr lang="es-VE" sz="2400" dirty="0">
                <a:latin typeface="Times New Roman" pitchFamily="18" charset="0"/>
              </a:rPr>
              <a:t> </a:t>
            </a:r>
            <a:r>
              <a:rPr lang="es-VE" sz="2400" dirty="0" err="1">
                <a:latin typeface="Times New Roman" pitchFamily="18" charset="0"/>
              </a:rPr>
              <a:t>limits</a:t>
            </a:r>
            <a:r>
              <a:rPr lang="es-VE" sz="2400" dirty="0">
                <a:latin typeface="Times New Roman" pitchFamily="18" charset="0"/>
              </a:rPr>
              <a:t> </a:t>
            </a:r>
            <a:r>
              <a:rPr lang="es-VE" sz="2400" dirty="0" smtClean="0">
                <a:latin typeface="Times New Roman" pitchFamily="18" charset="0"/>
              </a:rPr>
              <a:t>!!</a:t>
            </a:r>
          </a:p>
          <a:p>
            <a:endParaRPr lang="es-VE" sz="2400" dirty="0">
              <a:latin typeface="Times New Roman" pitchFamily="18" charset="0"/>
            </a:endParaRPr>
          </a:p>
        </p:txBody>
      </p:sp>
      <p:pic>
        <p:nvPicPr>
          <p:cNvPr id="4" name="Picture 3" descr="str010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09800"/>
            <a:ext cx="2354263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4038600"/>
            <a:ext cx="40052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2400" dirty="0" err="1">
                <a:latin typeface="Times New Roman" pitchFamily="18" charset="0"/>
              </a:rPr>
              <a:t>Example</a:t>
            </a:r>
            <a:r>
              <a:rPr lang="es-VE" sz="2400" dirty="0">
                <a:latin typeface="Times New Roman" pitchFamily="18" charset="0"/>
              </a:rPr>
              <a:t>:</a:t>
            </a:r>
          </a:p>
          <a:p>
            <a:endParaRPr lang="es-VE" sz="2400" dirty="0">
              <a:latin typeface="Times New Roman" pitchFamily="18" charset="0"/>
            </a:endParaRPr>
          </a:p>
          <a:p>
            <a:r>
              <a:rPr lang="es-VE" sz="2400" dirty="0">
                <a:latin typeface="Times New Roman" pitchFamily="18" charset="0"/>
              </a:rPr>
              <a:t>H</a:t>
            </a:r>
            <a:r>
              <a:rPr lang="es-VE" sz="2400" baseline="-25000" dirty="0">
                <a:latin typeface="Times New Roman" pitchFamily="18" charset="0"/>
              </a:rPr>
              <a:t>2</a:t>
            </a:r>
            <a:r>
              <a:rPr lang="es-VE" sz="2400" dirty="0">
                <a:latin typeface="Times New Roman" pitchFamily="18" charset="0"/>
              </a:rPr>
              <a:t>: d = 0.74 </a:t>
            </a:r>
            <a:r>
              <a:rPr lang="es-VE" sz="2400" dirty="0">
                <a:latin typeface="Times New Roman" pitchFamily="18" charset="0"/>
                <a:cs typeface="Times New Roman" pitchFamily="18" charset="0"/>
              </a:rPr>
              <a:t>Å ; so </a:t>
            </a:r>
            <a:r>
              <a:rPr lang="es-VE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s-VE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</a:t>
            </a:r>
            <a:r>
              <a:rPr lang="es-VE" sz="2400" baseline="-250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s-VE" sz="1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s-VE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 0.37 Å</a:t>
            </a:r>
            <a:endParaRPr lang="es-VE" sz="2400" dirty="0">
              <a:latin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46125" y="5299075"/>
            <a:ext cx="62880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VE" sz="2400">
                <a:latin typeface="Times New Roman" pitchFamily="18" charset="0"/>
              </a:rPr>
              <a:t>To estimate covalent bond distances </a:t>
            </a:r>
            <a:r>
              <a:rPr lang="es-VE" sz="2400" i="1">
                <a:latin typeface="Times New Roman" pitchFamily="18" charset="0"/>
              </a:rPr>
              <a:t>e.g.</a:t>
            </a:r>
            <a:r>
              <a:rPr lang="es-VE" sz="2400">
                <a:latin typeface="Times New Roman" pitchFamily="18" charset="0"/>
              </a:rPr>
              <a:t>:</a:t>
            </a:r>
          </a:p>
          <a:p>
            <a:endParaRPr lang="es-VE" sz="2400">
              <a:latin typeface="Times New Roman" pitchFamily="18" charset="0"/>
            </a:endParaRPr>
          </a:p>
          <a:p>
            <a:r>
              <a:rPr lang="es-VE" sz="2400">
                <a:latin typeface="Times New Roman" pitchFamily="18" charset="0"/>
              </a:rPr>
              <a:t>R----C-H:      d </a:t>
            </a:r>
            <a:r>
              <a:rPr lang="es-VE" sz="1400">
                <a:latin typeface="Times New Roman" pitchFamily="18" charset="0"/>
              </a:rPr>
              <a:t>C-H</a:t>
            </a:r>
            <a:r>
              <a:rPr lang="es-VE" sz="2400">
                <a:latin typeface="Times New Roman" pitchFamily="18" charset="0"/>
              </a:rPr>
              <a:t> = r</a:t>
            </a:r>
            <a:r>
              <a:rPr lang="es-VE" sz="1400">
                <a:latin typeface="Times New Roman" pitchFamily="18" charset="0"/>
              </a:rPr>
              <a:t>C</a:t>
            </a:r>
            <a:r>
              <a:rPr lang="es-VE" sz="2400">
                <a:latin typeface="Times New Roman" pitchFamily="18" charset="0"/>
              </a:rPr>
              <a:t> + r</a:t>
            </a:r>
            <a:r>
              <a:rPr lang="es-VE" sz="1400">
                <a:latin typeface="Times New Roman" pitchFamily="18" charset="0"/>
              </a:rPr>
              <a:t>H</a:t>
            </a:r>
            <a:r>
              <a:rPr lang="es-VE" sz="2400">
                <a:latin typeface="Times New Roman" pitchFamily="18" charset="0"/>
              </a:rPr>
              <a:t> = 0.77 + 0.37 =1.14 </a:t>
            </a:r>
            <a:r>
              <a:rPr lang="es-VE" sz="2400">
                <a:latin typeface="Times New Roman" pitchFamily="18" charset="0"/>
                <a:cs typeface="Times New Roman" pitchFamily="18" charset="0"/>
              </a:rPr>
              <a:t>Å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6600" y="2209800"/>
            <a:ext cx="5410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Atomic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radii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are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generally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definied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as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the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covalent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sz="2400" b="1" dirty="0" err="1" smtClean="0">
                <a:solidFill>
                  <a:schemeClr val="accent2"/>
                </a:solidFill>
                <a:ea typeface="Times"/>
                <a:cs typeface="Times"/>
              </a:rPr>
              <a:t>radii</a:t>
            </a:r>
            <a: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  <a:t/>
            </a:r>
            <a:br>
              <a:rPr lang="es-VE" sz="2400" b="1" dirty="0" smtClean="0">
                <a:solidFill>
                  <a:schemeClr val="accent2"/>
                </a:solidFill>
                <a:ea typeface="Times"/>
                <a:cs typeface="Times"/>
              </a:rPr>
            </a:b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/>
            </a:r>
            <a:b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</a:b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covalent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radius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(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half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the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distance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of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the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bond)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or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1/2(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d</a:t>
            </a:r>
            <a:r>
              <a:rPr lang="es-VE" sz="1050" b="1" dirty="0" err="1" smtClean="0">
                <a:solidFill>
                  <a:schemeClr val="accent2"/>
                </a:solidFill>
                <a:ea typeface="Times"/>
                <a:cs typeface="Times"/>
              </a:rPr>
              <a:t>AA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in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the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 A</a:t>
            </a:r>
            <a:r>
              <a:rPr lang="es-VE" sz="1050" b="1" dirty="0" smtClean="0">
                <a:solidFill>
                  <a:schemeClr val="accent2"/>
                </a:solidFill>
                <a:ea typeface="Times"/>
                <a:cs typeface="Times"/>
              </a:rPr>
              <a:t>2  </a:t>
            </a:r>
            <a:r>
              <a:rPr lang="es-VE" b="1" dirty="0" err="1" smtClean="0">
                <a:solidFill>
                  <a:schemeClr val="accent2"/>
                </a:solidFill>
                <a:ea typeface="Times"/>
                <a:cs typeface="Times"/>
              </a:rPr>
              <a:t>molecule</a:t>
            </a:r>
            <a:r>
              <a:rPr lang="es-VE" b="1" dirty="0" smtClean="0">
                <a:solidFill>
                  <a:schemeClr val="accent2"/>
                </a:solidFill>
                <a:ea typeface="Times"/>
                <a:cs typeface="Times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381000"/>
            <a:ext cx="351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Periodic Trends and Z*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990600"/>
            <a:ext cx="4429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</a:t>
            </a:r>
            <a:r>
              <a:rPr lang="en-US" i="1" dirty="0" smtClean="0"/>
              <a:t>n</a:t>
            </a:r>
            <a:r>
              <a:rPr lang="en-US" dirty="0" smtClean="0"/>
              <a:t> increases, atomic radius increases</a:t>
            </a:r>
          </a:p>
          <a:p>
            <a:r>
              <a:rPr lang="en-US" dirty="0" smtClean="0"/>
              <a:t>As Z* increases, atomic radius decreases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>
            <a:off x="3810000" y="1752600"/>
            <a:ext cx="381000" cy="685800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2590800"/>
            <a:ext cx="315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Predictions of periodic trends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352800"/>
            <a:ext cx="658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Atoms in the same group increase in size from top to bottom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5349" y="3810000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Slater Z*		Radius (Å)</a:t>
            </a:r>
          </a:p>
          <a:p>
            <a:pPr algn="l"/>
            <a:r>
              <a:rPr lang="en-US" dirty="0" smtClean="0"/>
              <a:t>H	1.0	       0.37</a:t>
            </a:r>
          </a:p>
          <a:p>
            <a:pPr algn="l"/>
            <a:r>
              <a:rPr lang="en-US" dirty="0" smtClean="0"/>
              <a:t>Li	1.3	       1.52</a:t>
            </a:r>
          </a:p>
          <a:p>
            <a:pPr algn="l"/>
            <a:r>
              <a:rPr lang="en-US" dirty="0" smtClean="0"/>
              <a:t>Na	2.2	       1.86</a:t>
            </a:r>
          </a:p>
          <a:p>
            <a:pPr algn="l"/>
            <a:r>
              <a:rPr lang="en-US" dirty="0" smtClean="0"/>
              <a:t>K	2.2	        2.31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3886200"/>
            <a:ext cx="278794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Z* is not changing much, </a:t>
            </a:r>
          </a:p>
          <a:p>
            <a:r>
              <a:rPr lang="en-US" i="1" dirty="0" smtClean="0"/>
              <a:t>n</a:t>
            </a:r>
            <a:r>
              <a:rPr lang="en-US" dirty="0" smtClean="0"/>
              <a:t> determines size here</a:t>
            </a:r>
            <a:endParaRPr lang="en-US" dirty="0"/>
          </a:p>
        </p:txBody>
      </p:sp>
      <p:pic>
        <p:nvPicPr>
          <p:cNvPr id="11" name="Picture 2" descr="http://www.bpc.edu/mathscience/chemistry/images/periodic_table_of_eleme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648200"/>
            <a:ext cx="3381375" cy="1992325"/>
          </a:xfrm>
          <a:prstGeom prst="rect">
            <a:avLst/>
          </a:prstGeom>
          <a:noFill/>
        </p:spPr>
      </p:pic>
      <p:sp>
        <p:nvSpPr>
          <p:cNvPr id="12" name="Down Arrow 11"/>
          <p:cNvSpPr/>
          <p:nvPr/>
        </p:nvSpPr>
        <p:spPr bwMode="auto">
          <a:xfrm>
            <a:off x="4572000" y="4953000"/>
            <a:ext cx="228600" cy="990600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bonds in inorga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305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860550" y="431800"/>
            <a:ext cx="4275138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Bonding in Organic and Inorganic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143000"/>
            <a:ext cx="734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Atoms in the same period (across from left to right) decrease in size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981200"/>
            <a:ext cx="34034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Slater Z*	Radius (Å)</a:t>
            </a:r>
          </a:p>
          <a:p>
            <a:pPr algn="l"/>
            <a:r>
              <a:rPr lang="en-US" dirty="0" smtClean="0"/>
              <a:t>Li	1.30	     1.52</a:t>
            </a:r>
          </a:p>
          <a:p>
            <a:pPr algn="l"/>
            <a:r>
              <a:rPr lang="en-US" dirty="0" smtClean="0"/>
              <a:t>Be	1.95	     1.11</a:t>
            </a:r>
          </a:p>
          <a:p>
            <a:pPr algn="l"/>
            <a:r>
              <a:rPr lang="en-US" dirty="0" smtClean="0"/>
              <a:t>B	2.60	     0.88</a:t>
            </a:r>
          </a:p>
          <a:p>
            <a:pPr algn="l"/>
            <a:r>
              <a:rPr lang="en-US" dirty="0" smtClean="0"/>
              <a:t>C	3.25	     0.77</a:t>
            </a:r>
          </a:p>
          <a:p>
            <a:pPr algn="l"/>
            <a:r>
              <a:rPr lang="en-US" dirty="0" smtClean="0"/>
              <a:t>N	3.90	     0.70</a:t>
            </a:r>
          </a:p>
          <a:p>
            <a:pPr algn="l"/>
            <a:r>
              <a:rPr lang="en-US" dirty="0" smtClean="0"/>
              <a:t>O	4.55	     0.66</a:t>
            </a:r>
          </a:p>
          <a:p>
            <a:pPr algn="l"/>
            <a:r>
              <a:rPr lang="en-US" dirty="0" smtClean="0"/>
              <a:t>F	5.20	     0.64	</a:t>
            </a:r>
            <a:br>
              <a:rPr lang="en-US" dirty="0" smtClean="0"/>
            </a:br>
            <a:r>
              <a:rPr lang="en-US" dirty="0" smtClean="0"/>
              <a:t>Ne	5.85	     0.70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3048000"/>
            <a:ext cx="41843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Z* increases steadily, electrons are being added to the</a:t>
            </a:r>
          </a:p>
          <a:p>
            <a:r>
              <a:rPr lang="en-US" dirty="0" smtClean="0"/>
              <a:t>Same shell (poor shielding)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381000"/>
            <a:ext cx="351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Periodic Trends and Z*</a:t>
            </a:r>
            <a:endParaRPr lang="en-US" sz="2400" b="1" dirty="0"/>
          </a:p>
        </p:txBody>
      </p:sp>
      <p:pic>
        <p:nvPicPr>
          <p:cNvPr id="8" name="Picture 2" descr="http://www.bpc.edu/mathscience/chemistry/images/periodic_table_of_eleme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495800"/>
            <a:ext cx="3381375" cy="1992325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 bwMode="auto">
          <a:xfrm>
            <a:off x="5410200" y="4572000"/>
            <a:ext cx="1447800" cy="2286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s-VE" sz="1800" dirty="0" err="1" smtClean="0">
                <a:solidFill>
                  <a:srgbClr val="0000CC"/>
                </a:solidFill>
              </a:rPr>
              <a:t>The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size</a:t>
            </a:r>
            <a:r>
              <a:rPr lang="es-VE" sz="1800" dirty="0" smtClean="0">
                <a:solidFill>
                  <a:srgbClr val="0000CC"/>
                </a:solidFill>
              </a:rPr>
              <a:t> of </a:t>
            </a:r>
            <a:r>
              <a:rPr lang="es-VE" sz="1800" dirty="0" err="1" smtClean="0">
                <a:solidFill>
                  <a:srgbClr val="0000CC"/>
                </a:solidFill>
              </a:rPr>
              <a:t>orbitals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tends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to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grow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with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increasing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i="1" dirty="0" smtClean="0">
                <a:solidFill>
                  <a:srgbClr val="0000CC"/>
                </a:solidFill>
              </a:rPr>
              <a:t>n.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smtClean="0">
                <a:solidFill>
                  <a:srgbClr val="0000CC"/>
                </a:solidFill>
              </a:rPr>
              <a:t/>
            </a:r>
            <a:br>
              <a:rPr lang="es-VE" sz="1800" dirty="0" smtClean="0">
                <a:solidFill>
                  <a:srgbClr val="0000CC"/>
                </a:solidFill>
              </a:rPr>
            </a:br>
            <a:r>
              <a:rPr lang="es-VE" sz="1800" dirty="0" smtClean="0">
                <a:solidFill>
                  <a:srgbClr val="0000CC"/>
                </a:solidFill>
              </a:rPr>
              <a:t/>
            </a:r>
            <a:br>
              <a:rPr lang="es-VE" sz="1800" dirty="0" smtClean="0">
                <a:solidFill>
                  <a:srgbClr val="0000CC"/>
                </a:solidFill>
              </a:rPr>
            </a:br>
            <a:r>
              <a:rPr lang="es-VE" sz="1800" dirty="0" smtClean="0">
                <a:solidFill>
                  <a:srgbClr val="0000CC"/>
                </a:solidFill>
              </a:rPr>
              <a:t>As </a:t>
            </a:r>
            <a:r>
              <a:rPr lang="es-VE" sz="1800" i="1" dirty="0" smtClean="0">
                <a:solidFill>
                  <a:srgbClr val="0000CC"/>
                </a:solidFill>
              </a:rPr>
              <a:t>Z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increases</a:t>
            </a:r>
            <a:r>
              <a:rPr lang="es-VE" sz="1800" dirty="0" smtClean="0">
                <a:solidFill>
                  <a:srgbClr val="0000CC"/>
                </a:solidFill>
              </a:rPr>
              <a:t>, </a:t>
            </a:r>
            <a:r>
              <a:rPr lang="es-VE" sz="1800" dirty="0" err="1" smtClean="0">
                <a:solidFill>
                  <a:srgbClr val="0000CC"/>
                </a:solidFill>
              </a:rPr>
              <a:t>orbitals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tend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to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contract</a:t>
            </a:r>
            <a:r>
              <a:rPr lang="es-VE" sz="1800" dirty="0" smtClean="0">
                <a:solidFill>
                  <a:srgbClr val="0000CC"/>
                </a:solidFill>
              </a:rPr>
              <a:t>, </a:t>
            </a:r>
            <a:r>
              <a:rPr lang="es-VE" sz="1800" dirty="0" err="1" smtClean="0">
                <a:solidFill>
                  <a:srgbClr val="0000CC"/>
                </a:solidFill>
              </a:rPr>
              <a:t>but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with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increasing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number</a:t>
            </a:r>
            <a:r>
              <a:rPr lang="es-VE" sz="1800" dirty="0" smtClean="0">
                <a:solidFill>
                  <a:srgbClr val="0000CC"/>
                </a:solidFill>
              </a:rPr>
              <a:t> of </a:t>
            </a:r>
            <a:r>
              <a:rPr lang="es-VE" sz="1800" dirty="0" err="1" smtClean="0">
                <a:solidFill>
                  <a:srgbClr val="0000CC"/>
                </a:solidFill>
              </a:rPr>
              <a:t>electrons</a:t>
            </a:r>
            <a:r>
              <a:rPr lang="es-VE" sz="1800" dirty="0" smtClean="0">
                <a:solidFill>
                  <a:srgbClr val="0000CC"/>
                </a:solidFill>
              </a:rPr>
              <a:t> mutual </a:t>
            </a:r>
            <a:r>
              <a:rPr lang="es-VE" sz="1800" dirty="0" err="1" smtClean="0">
                <a:solidFill>
                  <a:srgbClr val="0000CC"/>
                </a:solidFill>
              </a:rPr>
              <a:t>repulsions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keep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outer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orbitals</a:t>
            </a:r>
            <a:r>
              <a:rPr lang="es-VE" sz="1800" dirty="0" smtClean="0">
                <a:solidFill>
                  <a:srgbClr val="0000CC"/>
                </a:solidFill>
              </a:rPr>
              <a:t> </a:t>
            </a:r>
            <a:r>
              <a:rPr lang="es-VE" sz="1800" dirty="0" err="1" smtClean="0">
                <a:solidFill>
                  <a:srgbClr val="0000CC"/>
                </a:solidFill>
              </a:rPr>
              <a:t>larger</a:t>
            </a:r>
            <a:r>
              <a:rPr lang="es-VE" sz="1800" dirty="0" smtClean="0">
                <a:solidFill>
                  <a:srgbClr val="0000CC"/>
                </a:solidFill>
              </a:rPr>
              <a:t/>
            </a:r>
            <a:br>
              <a:rPr lang="es-VE" sz="1800" dirty="0" smtClean="0">
                <a:solidFill>
                  <a:srgbClr val="0000CC"/>
                </a:solidFill>
              </a:rPr>
            </a:br>
            <a:endParaRPr lang="es-VE" sz="1800" dirty="0" smtClean="0">
              <a:ea typeface="Times"/>
              <a:cs typeface="Times"/>
            </a:endParaRPr>
          </a:p>
        </p:txBody>
      </p:sp>
      <p:pic>
        <p:nvPicPr>
          <p:cNvPr id="66563" name="Picture 3" descr="fig012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048000"/>
            <a:ext cx="7162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1524000"/>
            <a:ext cx="6261100" cy="4191000"/>
            <a:chOff x="864" y="960"/>
            <a:chExt cx="3944" cy="264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864" y="960"/>
              <a:ext cx="3944" cy="1968"/>
              <a:chOff x="864" y="960"/>
              <a:chExt cx="3944" cy="1968"/>
            </a:xfrm>
          </p:grpSpPr>
          <p:sp>
            <p:nvSpPr>
              <p:cNvPr id="66572" name="Line 6"/>
              <p:cNvSpPr>
                <a:spLocks noChangeShapeType="1"/>
              </p:cNvSpPr>
              <p:nvPr/>
            </p:nvSpPr>
            <p:spPr bwMode="auto">
              <a:xfrm flipV="1">
                <a:off x="864" y="1968"/>
                <a:ext cx="2400" cy="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3" name="Text Box 7"/>
              <p:cNvSpPr txBox="1">
                <a:spLocks noChangeArrowheads="1"/>
              </p:cNvSpPr>
              <p:nvPr/>
            </p:nvSpPr>
            <p:spPr bwMode="auto">
              <a:xfrm>
                <a:off x="1194" y="960"/>
                <a:ext cx="3614" cy="40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VE" dirty="0" smtClean="0">
                    <a:solidFill>
                      <a:schemeClr val="tx2"/>
                    </a:solidFill>
                    <a:ea typeface="Times"/>
                    <a:cs typeface="Times"/>
                  </a:rPr>
                  <a:t>1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.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Atomic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radii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increase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on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going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down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a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group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/>
                </a:r>
                <a:b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</a:b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(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Z</a:t>
                </a:r>
                <a:r>
                  <a:rPr lang="es-VE" baseline="-30000" dirty="0" err="1">
                    <a:solidFill>
                      <a:schemeClr val="tx2"/>
                    </a:solidFill>
                    <a:ea typeface="Times"/>
                    <a:cs typeface="Times"/>
                  </a:rPr>
                  <a:t>eff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~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constant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as </a:t>
                </a:r>
                <a:r>
                  <a:rPr lang="es-VE" i="1" dirty="0">
                    <a:solidFill>
                      <a:schemeClr val="tx2"/>
                    </a:solidFill>
                    <a:ea typeface="Times"/>
                    <a:cs typeface="Times"/>
                  </a:rPr>
                  <a:t>n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increases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because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 of </a:t>
                </a:r>
                <a:r>
                  <a:rPr lang="es-VE" dirty="0" err="1">
                    <a:solidFill>
                      <a:schemeClr val="tx2"/>
                    </a:solidFill>
                    <a:ea typeface="Times"/>
                    <a:cs typeface="Times"/>
                  </a:rPr>
                  <a:t>shielding</a:t>
                </a:r>
                <a:r>
                  <a:rPr lang="es-VE" dirty="0">
                    <a:solidFill>
                      <a:schemeClr val="tx2"/>
                    </a:solidFill>
                    <a:ea typeface="Times"/>
                    <a:cs typeface="Times"/>
                  </a:rPr>
                  <a:t>).</a:t>
                </a:r>
                <a:endParaRPr lang="en-US" dirty="0">
                  <a:solidFill>
                    <a:schemeClr val="tx2"/>
                  </a:solidFill>
                  <a:ea typeface="Times"/>
                  <a:cs typeface="Times"/>
                </a:endParaRPr>
              </a:p>
            </p:txBody>
          </p:sp>
        </p:grpSp>
        <p:sp>
          <p:nvSpPr>
            <p:cNvPr id="66571" name="Line 8"/>
            <p:cNvSpPr>
              <a:spLocks noChangeShapeType="1"/>
            </p:cNvSpPr>
            <p:nvPr/>
          </p:nvSpPr>
          <p:spPr bwMode="auto">
            <a:xfrm flipV="1">
              <a:off x="1104" y="2928"/>
              <a:ext cx="168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47800" y="2330450"/>
            <a:ext cx="5222875" cy="3536950"/>
            <a:chOff x="912" y="1468"/>
            <a:chExt cx="3290" cy="2228"/>
          </a:xfrm>
        </p:grpSpPr>
        <p:sp>
          <p:nvSpPr>
            <p:cNvPr id="66566" name="Rectangle 10"/>
            <p:cNvSpPr>
              <a:spLocks noChangeArrowheads="1"/>
            </p:cNvSpPr>
            <p:nvPr/>
          </p:nvSpPr>
          <p:spPr bwMode="auto">
            <a:xfrm>
              <a:off x="1533" y="1468"/>
              <a:ext cx="2669" cy="407"/>
            </a:xfrm>
            <a:prstGeom prst="rect">
              <a:avLst/>
            </a:prstGeom>
            <a:noFill/>
            <a:ln w="19050">
              <a:solidFill>
                <a:srgbClr val="1A8E0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VE" dirty="0" smtClean="0">
                  <a:solidFill>
                    <a:srgbClr val="1A8E03"/>
                  </a:solidFill>
                  <a:ea typeface="Times"/>
                  <a:cs typeface="Times"/>
                </a:rPr>
                <a:t>2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: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Atomic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radii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decrease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along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a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period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b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</a:b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(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Z</a:t>
              </a:r>
              <a:r>
                <a:rPr lang="es-VE" baseline="-30000" dirty="0" err="1">
                  <a:solidFill>
                    <a:srgbClr val="1A8E03"/>
                  </a:solidFill>
                  <a:ea typeface="Times"/>
                  <a:cs typeface="Times"/>
                </a:rPr>
                <a:t>eff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increases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and </a:t>
              </a:r>
              <a:r>
                <a:rPr lang="es-VE" i="1" dirty="0">
                  <a:solidFill>
                    <a:srgbClr val="1A8E03"/>
                  </a:solidFill>
                  <a:ea typeface="Times"/>
                  <a:cs typeface="Times"/>
                </a:rPr>
                <a:t>n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is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 </a:t>
              </a:r>
              <a:r>
                <a:rPr lang="es-VE" dirty="0" err="1">
                  <a:solidFill>
                    <a:srgbClr val="1A8E03"/>
                  </a:solidFill>
                  <a:ea typeface="Times"/>
                  <a:cs typeface="Times"/>
                </a:rPr>
                <a:t>constant</a:t>
              </a:r>
              <a:r>
                <a:rPr lang="es-VE" dirty="0">
                  <a:solidFill>
                    <a:srgbClr val="1A8E03"/>
                  </a:solidFill>
                  <a:ea typeface="Times"/>
                  <a:cs typeface="Times"/>
                </a:rPr>
                <a:t>)</a:t>
              </a:r>
              <a:endParaRPr lang="en-US" dirty="0">
                <a:solidFill>
                  <a:srgbClr val="1A8E03"/>
                </a:solidFill>
                <a:ea typeface="Times"/>
                <a:cs typeface="Times"/>
              </a:endParaRPr>
            </a:p>
          </p:txBody>
        </p:sp>
        <p:sp>
          <p:nvSpPr>
            <p:cNvPr id="66567" name="Line 11"/>
            <p:cNvSpPr>
              <a:spLocks noChangeShapeType="1"/>
            </p:cNvSpPr>
            <p:nvPr/>
          </p:nvSpPr>
          <p:spPr bwMode="auto">
            <a:xfrm>
              <a:off x="912" y="2784"/>
              <a:ext cx="384" cy="912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8" name="Line 12"/>
            <p:cNvSpPr>
              <a:spLocks noChangeShapeType="1"/>
            </p:cNvSpPr>
            <p:nvPr/>
          </p:nvSpPr>
          <p:spPr bwMode="auto">
            <a:xfrm>
              <a:off x="1248" y="2640"/>
              <a:ext cx="384" cy="912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9" name="Line 13"/>
            <p:cNvSpPr>
              <a:spLocks noChangeShapeType="1"/>
            </p:cNvSpPr>
            <p:nvPr/>
          </p:nvSpPr>
          <p:spPr bwMode="auto">
            <a:xfrm>
              <a:off x="1632" y="2496"/>
              <a:ext cx="672" cy="816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1177" y="457200"/>
            <a:ext cx="331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Periodic Trends and Z*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1297" y="1143000"/>
            <a:ext cx="807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exceptions</a:t>
            </a:r>
            <a:r>
              <a:rPr lang="en-US" dirty="0" smtClean="0"/>
              <a:t> :  The transition </a:t>
            </a:r>
            <a:r>
              <a:rPr lang="en-US" dirty="0" smtClean="0"/>
              <a:t>m</a:t>
            </a:r>
            <a:r>
              <a:rPr lang="en-US" dirty="0" smtClean="0"/>
              <a:t>etals (that’s what makes them interesting!)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752600"/>
            <a:ext cx="418436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Ga</a:t>
            </a:r>
            <a:r>
              <a:rPr lang="en-US" dirty="0" smtClean="0"/>
              <a:t> and </a:t>
            </a:r>
            <a:r>
              <a:rPr lang="en-US" dirty="0" err="1" smtClean="0"/>
              <a:t>Ge</a:t>
            </a:r>
            <a:r>
              <a:rPr lang="en-US" dirty="0" smtClean="0"/>
              <a:t>, the d-</a:t>
            </a:r>
            <a:r>
              <a:rPr lang="en-US" dirty="0" err="1" smtClean="0"/>
              <a:t>orbitals</a:t>
            </a:r>
            <a:r>
              <a:rPr lang="en-US" dirty="0" smtClean="0"/>
              <a:t> are poor </a:t>
            </a:r>
            <a:r>
              <a:rPr lang="en-US" dirty="0" err="1" smtClean="0"/>
              <a:t>shielders</a:t>
            </a:r>
            <a:r>
              <a:rPr lang="en-US" dirty="0" smtClean="0"/>
              <a:t>, </a:t>
            </a:r>
            <a:r>
              <a:rPr lang="en-US" dirty="0" err="1" smtClean="0"/>
              <a:t>therfore</a:t>
            </a:r>
            <a:r>
              <a:rPr lang="en-US" dirty="0" smtClean="0"/>
              <a:t> the valence electrons feel more Z and are pulled closer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0422" y="1828800"/>
            <a:ext cx="4592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 </a:t>
            </a:r>
            <a:r>
              <a:rPr lang="en-US" dirty="0" err="1" smtClean="0"/>
              <a:t>Ga</a:t>
            </a:r>
            <a:r>
              <a:rPr lang="en-US" dirty="0" smtClean="0"/>
              <a:t> &gt; Al  </a:t>
            </a:r>
            <a:r>
              <a:rPr lang="en-US" dirty="0" smtClean="0"/>
              <a:t>  </a:t>
            </a:r>
            <a:r>
              <a:rPr lang="en-US" i="1" dirty="0" smtClean="0"/>
              <a:t>but</a:t>
            </a:r>
            <a:r>
              <a:rPr lang="en-US" dirty="0" smtClean="0"/>
              <a:t>  </a:t>
            </a:r>
            <a:r>
              <a:rPr lang="en-US" dirty="0" smtClean="0"/>
              <a:t>Al </a:t>
            </a:r>
            <a:r>
              <a:rPr lang="en-US" dirty="0" smtClean="0"/>
              <a:t>        1.30</a:t>
            </a:r>
            <a:r>
              <a:rPr lang="en-US" b="1" dirty="0" smtClean="0"/>
              <a:t> </a:t>
            </a:r>
            <a:r>
              <a:rPr lang="en-US" b="1" dirty="0" smtClean="0"/>
              <a:t>Å</a:t>
            </a:r>
            <a:endParaRPr lang="en-US" dirty="0" smtClean="0"/>
          </a:p>
          <a:p>
            <a:r>
              <a:rPr lang="en-US" dirty="0" smtClean="0"/>
              <a:t>		</a:t>
            </a:r>
            <a:r>
              <a:rPr lang="en-US" dirty="0" smtClean="0"/>
              <a:t>     </a:t>
            </a:r>
            <a:r>
              <a:rPr lang="en-US" dirty="0" err="1" smtClean="0"/>
              <a:t>Ga</a:t>
            </a:r>
            <a:r>
              <a:rPr lang="en-US" dirty="0" smtClean="0"/>
              <a:t>         1.20 </a:t>
            </a:r>
            <a:r>
              <a:rPr lang="en-US" b="1" dirty="0" smtClean="0"/>
              <a:t>Å</a:t>
            </a:r>
          </a:p>
          <a:p>
            <a:r>
              <a:rPr lang="en-US" dirty="0" smtClean="0"/>
              <a:t>   </a:t>
            </a:r>
            <a:endParaRPr lang="en-US" dirty="0" smtClean="0"/>
          </a:p>
          <a:p>
            <a:pPr algn="l"/>
            <a:r>
              <a:rPr lang="en-US" dirty="0" smtClean="0"/>
              <a:t>      Expect </a:t>
            </a:r>
            <a:r>
              <a:rPr lang="en-US" dirty="0" err="1" smtClean="0"/>
              <a:t>Ge</a:t>
            </a:r>
            <a:r>
              <a:rPr lang="en-US" dirty="0" smtClean="0"/>
              <a:t> &gt; </a:t>
            </a:r>
            <a:r>
              <a:rPr lang="en-US" dirty="0" smtClean="0"/>
              <a:t>Si    but</a:t>
            </a:r>
            <a:r>
              <a:rPr lang="en-US" dirty="0" smtClean="0"/>
              <a:t>  </a:t>
            </a:r>
            <a:r>
              <a:rPr lang="en-US" dirty="0" smtClean="0"/>
              <a:t>Si         1.18 </a:t>
            </a:r>
            <a:r>
              <a:rPr lang="en-US" b="1" dirty="0" smtClean="0"/>
              <a:t>Å</a:t>
            </a:r>
            <a:endParaRPr lang="en-US" dirty="0" smtClean="0"/>
          </a:p>
          <a:p>
            <a:pPr algn="l"/>
            <a:r>
              <a:rPr lang="en-US" dirty="0" smtClean="0"/>
              <a:t>	</a:t>
            </a:r>
            <a:r>
              <a:rPr lang="en-US" dirty="0" smtClean="0"/>
              <a:t>                          </a:t>
            </a:r>
            <a:r>
              <a:rPr lang="en-US" dirty="0" err="1" smtClean="0"/>
              <a:t>Ge</a:t>
            </a:r>
            <a:r>
              <a:rPr lang="en-US" dirty="0" smtClean="0"/>
              <a:t>        1.22 </a:t>
            </a:r>
            <a:r>
              <a:rPr lang="en-US" b="1" dirty="0" smtClean="0"/>
              <a:t>Å</a:t>
            </a:r>
            <a:endParaRPr lang="en-US" dirty="0" smtClean="0"/>
          </a:p>
          <a:p>
            <a:r>
              <a:rPr lang="en-US" dirty="0" smtClean="0"/>
              <a:t>		</a:t>
            </a:r>
          </a:p>
        </p:txBody>
      </p:sp>
      <p:sp>
        <p:nvSpPr>
          <p:cNvPr id="8" name="Rectangle 7"/>
          <p:cNvSpPr/>
          <p:nvPr/>
        </p:nvSpPr>
        <p:spPr>
          <a:xfrm>
            <a:off x="-107768" y="3657600"/>
            <a:ext cx="4451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        Expect </a:t>
            </a:r>
            <a:r>
              <a:rPr lang="en-US" dirty="0" smtClean="0"/>
              <a:t>Pt &gt; Pd    </a:t>
            </a:r>
            <a:r>
              <a:rPr lang="en-US" dirty="0" smtClean="0"/>
              <a:t>but  </a:t>
            </a:r>
            <a:r>
              <a:rPr lang="en-US" dirty="0" smtClean="0"/>
              <a:t>Pd </a:t>
            </a:r>
            <a:r>
              <a:rPr lang="en-US" dirty="0" smtClean="0"/>
              <a:t>      1.31 </a:t>
            </a:r>
            <a:r>
              <a:rPr lang="en-US" b="1" dirty="0" smtClean="0"/>
              <a:t>Å</a:t>
            </a:r>
            <a:endParaRPr lang="en-US" dirty="0" smtClean="0"/>
          </a:p>
          <a:p>
            <a:pPr algn="l"/>
            <a:r>
              <a:rPr lang="en-US" dirty="0" smtClean="0"/>
              <a:t>	</a:t>
            </a:r>
            <a:r>
              <a:rPr lang="en-US" dirty="0" smtClean="0"/>
              <a:t>                             Pt       1.31 </a:t>
            </a:r>
            <a:r>
              <a:rPr lang="en-US" b="1" dirty="0" smtClean="0"/>
              <a:t>Å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Ni&lt;Pd=Pt 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029200" y="3505200"/>
          <a:ext cx="3810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/>
                <a:gridCol w="952500"/>
                <a:gridCol w="952500"/>
                <a:gridCol w="9525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Fe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1.25 Å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1.26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Ni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1.21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Cu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1.35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Ru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1.33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Rh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1.32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Pd</a:t>
                      </a:r>
                    </a:p>
                    <a:p>
                      <a:pPr algn="ctr"/>
                      <a:r>
                        <a:rPr lang="en-US" b="1" dirty="0" smtClean="0"/>
                        <a:t>1.31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Ag</a:t>
                      </a:r>
                    </a:p>
                    <a:p>
                      <a:pPr algn="ctr"/>
                      <a:r>
                        <a:rPr lang="en-US" b="1" dirty="0" smtClean="0"/>
                        <a:t>1.52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Os</a:t>
                      </a:r>
                    </a:p>
                    <a:p>
                      <a:pPr algn="ctr"/>
                      <a:r>
                        <a:rPr lang="en-US" b="1" dirty="0" smtClean="0"/>
                        <a:t>1.33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Ir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1.32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Pt</a:t>
                      </a:r>
                    </a:p>
                    <a:p>
                      <a:pPr algn="ctr"/>
                      <a:r>
                        <a:rPr lang="en-US" b="1" dirty="0" smtClean="0"/>
                        <a:t>1.31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Au</a:t>
                      </a:r>
                    </a:p>
                    <a:p>
                      <a:pPr algn="ctr"/>
                      <a:r>
                        <a:rPr lang="en-US" b="1" dirty="0" smtClean="0"/>
                        <a:t>1.40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5638800"/>
            <a:ext cx="41843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row transition metals have a inner filled f shell which are worse </a:t>
            </a:r>
            <a:r>
              <a:rPr lang="en-US" dirty="0" err="1" smtClean="0"/>
              <a:t>shielders</a:t>
            </a:r>
            <a:r>
              <a:rPr lang="en-US" dirty="0" smtClean="0"/>
              <a:t>, so atoms contract.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5867400"/>
            <a:ext cx="32496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rPr>
              <a:t>The Lanthanide Contraction</a:t>
            </a:r>
            <a:endParaRPr lang="en-US" b="1" dirty="0">
              <a:solidFill>
                <a:srgbClr val="FF0000"/>
              </a:solidFill>
              <a:effectLst>
                <a:outerShdw blurRad="50800" dist="50800" dir="5400000" algn="ctr" rotWithShape="0">
                  <a:srgbClr val="FFFF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35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2" grpId="1"/>
      <p:bldP spid="12" grpId="2" animBg="1"/>
      <p:bldP spid="12" grpId="3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63032" y="381000"/>
            <a:ext cx="2018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Itai-itai</a:t>
            </a:r>
            <a:r>
              <a:rPr lang="en-US" sz="2000" b="1" dirty="0" smtClean="0"/>
              <a:t> disease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18584" y="114300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Literal translation:  “it </a:t>
            </a:r>
            <a:r>
              <a:rPr lang="en-US" dirty="0" smtClean="0"/>
              <a:t>hurts-it </a:t>
            </a:r>
            <a:r>
              <a:rPr lang="en-US" dirty="0" smtClean="0"/>
              <a:t>hurts” </a:t>
            </a:r>
            <a:r>
              <a:rPr lang="en-US" dirty="0" smtClean="0"/>
              <a:t>disease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1752600"/>
            <a:ext cx="571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D</a:t>
            </a:r>
            <a:r>
              <a:rPr lang="en-US" dirty="0" smtClean="0"/>
              <a:t>ocumented </a:t>
            </a:r>
            <a:r>
              <a:rPr lang="en-US" dirty="0" smtClean="0"/>
              <a:t>case of mass cadmium </a:t>
            </a:r>
            <a:r>
              <a:rPr lang="en-US" dirty="0" smtClean="0"/>
              <a:t>poisoning </a:t>
            </a:r>
            <a:r>
              <a:rPr lang="en-US" dirty="0" smtClean="0"/>
              <a:t>Japan, starting around </a:t>
            </a:r>
            <a:r>
              <a:rPr lang="en-US" dirty="0" smtClean="0"/>
              <a:t>1912. </a:t>
            </a:r>
            <a:r>
              <a:rPr lang="en-US" dirty="0" smtClean="0"/>
              <a:t>The cadmium poisoning caused softening of the </a:t>
            </a:r>
            <a:r>
              <a:rPr lang="en-US" dirty="0" smtClean="0"/>
              <a:t>bones especially in the joints and spine which causes severe pain </a:t>
            </a:r>
            <a:r>
              <a:rPr lang="en-US" dirty="0" smtClean="0"/>
              <a:t>and kidney failure. </a:t>
            </a:r>
          </a:p>
          <a:p>
            <a:pPr algn="l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3200400"/>
            <a:ext cx="563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cadmium was released into rivers by mining companies in the mountains. The mining companies were successfully sued for the damage</a:t>
            </a:r>
            <a:endParaRPr lang="en-US" dirty="0"/>
          </a:p>
        </p:txBody>
      </p:sp>
      <p:pic>
        <p:nvPicPr>
          <p:cNvPr id="212994" name="Picture 2" descr="http://ic.ucsc.edu/~flegal/etox80e/Images/itai-ita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209800"/>
            <a:ext cx="830439" cy="15716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5029200"/>
            <a:ext cx="79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Expect Cd</a:t>
            </a:r>
            <a:r>
              <a:rPr lang="en-US" baseline="30000" dirty="0" smtClean="0"/>
              <a:t>2+ </a:t>
            </a:r>
            <a:r>
              <a:rPr lang="en-US" dirty="0" smtClean="0"/>
              <a:t>to be larger that Ca</a:t>
            </a:r>
            <a:r>
              <a:rPr lang="en-US" baseline="30000" dirty="0" smtClean="0"/>
              <a:t>2+ </a:t>
            </a:r>
            <a:r>
              <a:rPr lang="en-US" dirty="0" smtClean="0"/>
              <a:t>, both are 140 pm in radius due to the poor shielding capabilities of the d orbital (diffuse) electrons.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838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Ionization energy (potential) is the energy needed to remove an electron from an atom or +ion in the gas phase.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905000"/>
            <a:ext cx="7543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tabLst>
                <a:tab pos="228600" algn="l"/>
              </a:tabLst>
            </a:pPr>
            <a:endParaRPr lang="es-VE" dirty="0" smtClean="0">
              <a:solidFill>
                <a:srgbClr val="FF0000"/>
              </a:solidFill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endParaRPr lang="es-VE" sz="1600" dirty="0" smtClean="0">
              <a:solidFill>
                <a:srgbClr val="FF0000"/>
              </a:solidFill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endParaRPr lang="en-US" dirty="0" smtClean="0"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endParaRPr lang="en-US" dirty="0" smtClean="0"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endParaRPr lang="en-US" dirty="0" smtClean="0">
              <a:ea typeface="Times"/>
              <a:cs typeface="Times"/>
            </a:endParaRPr>
          </a:p>
          <a:p>
            <a:pPr algn="l" eaLnBrk="0" hangingPunct="0">
              <a:tabLst>
                <a:tab pos="228600" algn="l"/>
              </a:tabLst>
            </a:pPr>
            <a:r>
              <a:rPr lang="en-US" sz="1600" dirty="0" smtClean="0">
                <a:ea typeface="Times"/>
                <a:cs typeface="Times"/>
              </a:rPr>
              <a:t>1</a:t>
            </a:r>
            <a:r>
              <a:rPr lang="en-US" sz="1600" dirty="0" smtClean="0">
                <a:ea typeface="Times"/>
                <a:cs typeface="Times"/>
              </a:rPr>
              <a:t>:</a:t>
            </a:r>
            <a:r>
              <a:rPr lang="en-US" sz="1600" i="1" dirty="0" smtClean="0">
                <a:ea typeface="Times"/>
                <a:cs typeface="Times"/>
              </a:rPr>
              <a:t> IE</a:t>
            </a:r>
            <a:r>
              <a:rPr lang="en-US" sz="1600" baseline="-30000" dirty="0" smtClean="0">
                <a:ea typeface="Times"/>
                <a:cs typeface="Times"/>
              </a:rPr>
              <a:t>1</a:t>
            </a:r>
            <a:r>
              <a:rPr lang="en-US" sz="1600" dirty="0" smtClean="0">
                <a:ea typeface="Times"/>
                <a:cs typeface="Times"/>
              </a:rPr>
              <a:t> decreases on going down a group ( n, r </a:t>
            </a:r>
            <a:r>
              <a:rPr lang="en-US" sz="1600" dirty="0" smtClean="0">
                <a:ea typeface="Times"/>
                <a:cs typeface="Times"/>
              </a:rPr>
              <a:t>increases </a:t>
            </a:r>
            <a:r>
              <a:rPr lang="en-US" sz="1600" dirty="0" smtClean="0">
                <a:ea typeface="Times"/>
                <a:cs typeface="Times"/>
              </a:rPr>
              <a:t>and </a:t>
            </a:r>
            <a:r>
              <a:rPr lang="en-US" sz="1600" dirty="0" err="1" smtClean="0">
                <a:ea typeface="Times"/>
                <a:cs typeface="Times"/>
              </a:rPr>
              <a:t>Z</a:t>
            </a:r>
            <a:r>
              <a:rPr lang="en-US" sz="1600" baseline="-30000" dirty="0" err="1" smtClean="0">
                <a:ea typeface="Times"/>
                <a:cs typeface="Times"/>
              </a:rPr>
              <a:t>eff</a:t>
            </a:r>
            <a:r>
              <a:rPr lang="en-US" sz="1600" dirty="0" smtClean="0">
                <a:ea typeface="Times"/>
                <a:cs typeface="Times"/>
              </a:rPr>
              <a:t> is constant).</a:t>
            </a:r>
          </a:p>
          <a:p>
            <a:pPr eaLnBrk="0" hangingPunct="0">
              <a:tabLst>
                <a:tab pos="228600" algn="l"/>
              </a:tabLst>
            </a:pPr>
            <a:endParaRPr lang="en-US" sz="1600" dirty="0" smtClean="0">
              <a:ea typeface="Times"/>
              <a:cs typeface="Times"/>
            </a:endParaRPr>
          </a:p>
          <a:p>
            <a:pPr algn="l" eaLnBrk="0" hangingPunct="0">
              <a:tabLst>
                <a:tab pos="228600" algn="l"/>
              </a:tabLst>
            </a:pPr>
            <a:r>
              <a:rPr lang="en-US" sz="1600" dirty="0" smtClean="0">
                <a:ea typeface="Times"/>
                <a:cs typeface="Times"/>
              </a:rPr>
              <a:t> </a:t>
            </a:r>
            <a:r>
              <a:rPr lang="en-US" sz="1600" dirty="0" smtClean="0">
                <a:ea typeface="Times"/>
                <a:cs typeface="Times"/>
              </a:rPr>
              <a:t>2: </a:t>
            </a:r>
            <a:r>
              <a:rPr lang="en-US" sz="1600" i="1" dirty="0" smtClean="0">
                <a:ea typeface="Times"/>
                <a:cs typeface="Times"/>
              </a:rPr>
              <a:t>IE</a:t>
            </a:r>
            <a:r>
              <a:rPr lang="en-US" sz="1600" baseline="-30000" dirty="0" smtClean="0">
                <a:ea typeface="Times"/>
                <a:cs typeface="Times"/>
              </a:rPr>
              <a:t>1</a:t>
            </a:r>
            <a:r>
              <a:rPr lang="en-US" sz="1600" dirty="0" smtClean="0">
                <a:ea typeface="Times"/>
                <a:cs typeface="Times"/>
              </a:rPr>
              <a:t> increases along a period (</a:t>
            </a:r>
            <a:r>
              <a:rPr lang="en-US" sz="1600" dirty="0" err="1" smtClean="0">
                <a:ea typeface="Times"/>
                <a:cs typeface="Times"/>
              </a:rPr>
              <a:t>Z</a:t>
            </a:r>
            <a:r>
              <a:rPr lang="en-US" sz="1600" baseline="-25000" dirty="0" err="1" smtClean="0">
                <a:ea typeface="Times"/>
                <a:cs typeface="Times"/>
              </a:rPr>
              <a:t>eff</a:t>
            </a:r>
            <a:r>
              <a:rPr lang="en-US" sz="1600" dirty="0" smtClean="0">
                <a:ea typeface="Times"/>
                <a:cs typeface="Times"/>
              </a:rPr>
              <a:t> increases, r decreases</a:t>
            </a:r>
            <a:r>
              <a:rPr lang="en-US" sz="1600" dirty="0" smtClean="0">
                <a:ea typeface="Times"/>
                <a:cs typeface="Times"/>
              </a:rPr>
              <a:t>)</a:t>
            </a:r>
          </a:p>
          <a:p>
            <a:pPr algn="l" eaLnBrk="0" hangingPunct="0">
              <a:tabLst>
                <a:tab pos="228600" algn="l"/>
              </a:tabLst>
            </a:pPr>
            <a:endParaRPr lang="en-US" sz="1600" dirty="0" smtClean="0"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endParaRPr lang="en-US" sz="1600" b="1" dirty="0" smtClean="0">
              <a:ea typeface="Times"/>
              <a:cs typeface="Times"/>
            </a:endParaRPr>
          </a:p>
          <a:p>
            <a:pPr algn="l"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Exception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: Half-filled or filled shell are particularly 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stable</a:t>
            </a:r>
          </a:p>
          <a:p>
            <a:pPr algn="l" eaLnBrk="0" hangingPunct="0">
              <a:tabLst>
                <a:tab pos="228600" algn="l"/>
              </a:tabLst>
            </a:pPr>
            <a:endParaRPr lang="en-US" sz="1600" b="1" dirty="0" smtClean="0">
              <a:solidFill>
                <a:schemeClr val="accent2"/>
              </a:solidFill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B ([He]2s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2p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1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 [He]</a:t>
            </a:r>
            <a:r>
              <a:rPr lang="en-US" sz="1600" b="1" dirty="0" smtClean="0">
                <a:solidFill>
                  <a:srgbClr val="FF0066"/>
                </a:solidFill>
                <a:ea typeface="Times"/>
                <a:cs typeface="Times"/>
                <a:sym typeface="Wingdings" pitchFamily="2" charset="2"/>
              </a:rPr>
              <a:t>2s</a:t>
            </a:r>
            <a:r>
              <a:rPr lang="en-US" sz="1600" b="1" baseline="30000" dirty="0" smtClean="0">
                <a:solidFill>
                  <a:srgbClr val="FF0066"/>
                </a:solidFill>
                <a:ea typeface="Times"/>
                <a:cs typeface="Times"/>
                <a:sym typeface="Wingdings" pitchFamily="2" charset="2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) lower IE than Be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([He]2s</a:t>
            </a:r>
            <a:r>
              <a:rPr lang="en-US" b="1" baseline="30000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 [He]</a:t>
            </a:r>
            <a:r>
              <a:rPr lang="en-US" b="1" dirty="0" smtClean="0">
                <a:solidFill>
                  <a:srgbClr val="FF0066"/>
                </a:solidFill>
                <a:sym typeface="Wingdings" pitchFamily="2" charset="2"/>
              </a:rPr>
              <a:t>2s</a:t>
            </a:r>
            <a:r>
              <a:rPr lang="en-US" b="1" baseline="30000" dirty="0" smtClean="0">
                <a:solidFill>
                  <a:srgbClr val="FF0066"/>
                </a:solidFill>
                <a:sym typeface="Wingdings" pitchFamily="2" charset="2"/>
              </a:rPr>
              <a:t>1</a:t>
            </a:r>
            <a:r>
              <a:rPr lang="en-US" b="1" dirty="0" smtClean="0">
                <a:solidFill>
                  <a:schemeClr val="accent2"/>
                </a:solidFill>
                <a:sym typeface="Wingdings" pitchFamily="2" charset="2"/>
              </a:rPr>
              <a:t>)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,</a:t>
            </a:r>
          </a:p>
          <a:p>
            <a:pPr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</a:p>
          <a:p>
            <a:pPr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O ([He]2s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2p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4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 [He]2s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2</a:t>
            </a:r>
            <a:r>
              <a:rPr lang="en-US" sz="1600" b="1" dirty="0" smtClean="0">
                <a:solidFill>
                  <a:srgbClr val="FF0066"/>
                </a:solidFill>
                <a:ea typeface="Times"/>
                <a:cs typeface="Times"/>
              </a:rPr>
              <a:t>2p</a:t>
            </a:r>
            <a:r>
              <a:rPr lang="en-US" sz="1600" b="1" baseline="30000" dirty="0" smtClean="0">
                <a:solidFill>
                  <a:srgbClr val="FF0066"/>
                </a:solidFill>
                <a:ea typeface="Times"/>
                <a:cs typeface="Times"/>
              </a:rPr>
              <a:t>3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) lower IE than N ([He]2s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2p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3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 [He]2s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  <a:sym typeface="Wingdings" pitchFamily="2" charset="2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2p</a:t>
            </a:r>
            <a:r>
              <a:rPr lang="en-US" sz="1600" b="1" baseline="30000" dirty="0" smtClean="0">
                <a:solidFill>
                  <a:schemeClr val="accent2"/>
                </a:solidFill>
                <a:ea typeface="Times"/>
                <a:cs typeface="Times"/>
              </a:rPr>
              <a:t>2</a:t>
            </a: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)</a:t>
            </a:r>
          </a:p>
          <a:p>
            <a:pPr eaLnBrk="0" hangingPunct="0">
              <a:tabLst>
                <a:tab pos="228600" algn="l"/>
              </a:tabLst>
            </a:pPr>
            <a:endParaRPr lang="en-US" sz="1600" b="1" dirty="0" smtClean="0">
              <a:solidFill>
                <a:schemeClr val="accent2"/>
              </a:solidFill>
              <a:ea typeface="Times"/>
              <a:cs typeface="Times"/>
            </a:endParaRPr>
          </a:p>
          <a:p>
            <a:pPr eaLnBrk="0" hangingPunct="0">
              <a:tabLst>
                <a:tab pos="228600" algn="l"/>
              </a:tabLst>
            </a:pPr>
            <a:r>
              <a:rPr lang="en-US" sz="1600" b="1" dirty="0" smtClean="0">
                <a:solidFill>
                  <a:schemeClr val="accent2"/>
                </a:solidFill>
                <a:ea typeface="Times"/>
                <a:cs typeface="Times"/>
              </a:rPr>
              <a:t>Similar for: Al, S</a:t>
            </a:r>
            <a:endParaRPr lang="en-US" sz="1600" b="1" dirty="0">
              <a:solidFill>
                <a:schemeClr val="accent2"/>
              </a:solidFill>
              <a:ea typeface="Times"/>
              <a:cs typeface="Times"/>
            </a:endParaRPr>
          </a:p>
        </p:txBody>
      </p:sp>
      <p:graphicFrame>
        <p:nvGraphicFramePr>
          <p:cNvPr id="173058" name="Object 2"/>
          <p:cNvGraphicFramePr>
            <a:graphicFrameLocks noChangeAspect="1"/>
          </p:cNvGraphicFramePr>
          <p:nvPr/>
        </p:nvGraphicFramePr>
        <p:xfrm>
          <a:off x="1371600" y="1676400"/>
          <a:ext cx="4038600" cy="1462088"/>
        </p:xfrm>
        <a:graphic>
          <a:graphicData uri="http://schemas.openxmlformats.org/presentationml/2006/ole">
            <p:oleObj spid="_x0000_s173058" name="Equation" r:id="rId3" imgW="1333440" imgH="482400" progId="Equation.3">
              <p:embed/>
            </p:oleObj>
          </a:graphicData>
        </a:graphic>
      </p:graphicFrame>
      <p:graphicFrame>
        <p:nvGraphicFramePr>
          <p:cNvPr id="173059" name="Object 3"/>
          <p:cNvGraphicFramePr>
            <a:graphicFrameLocks noChangeAspect="1"/>
          </p:cNvGraphicFramePr>
          <p:nvPr/>
        </p:nvGraphicFramePr>
        <p:xfrm>
          <a:off x="5715000" y="1676400"/>
          <a:ext cx="1981200" cy="1516063"/>
        </p:xfrm>
        <a:graphic>
          <a:graphicData uri="http://schemas.openxmlformats.org/presentationml/2006/ole">
            <p:oleObj spid="_x0000_s173059" name="Equation" r:id="rId4" imgW="596880" imgH="4572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2804459" y="228600"/>
            <a:ext cx="2797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Ionization energy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012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743200"/>
            <a:ext cx="7897813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838200"/>
            <a:ext cx="7862887" cy="5029200"/>
            <a:chOff x="399" y="384"/>
            <a:chExt cx="4953" cy="3168"/>
          </a:xfrm>
        </p:grpSpPr>
        <p:sp>
          <p:nvSpPr>
            <p:cNvPr id="59403" name="Rectangle 4"/>
            <p:cNvSpPr>
              <a:spLocks noChangeArrowheads="1"/>
            </p:cNvSpPr>
            <p:nvPr/>
          </p:nvSpPr>
          <p:spPr bwMode="auto">
            <a:xfrm>
              <a:off x="399" y="384"/>
              <a:ext cx="4953" cy="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latin typeface="Times New Roman" pitchFamily="18" charset="0"/>
                  <a:ea typeface="Times"/>
                  <a:cs typeface="Times"/>
                </a:rPr>
                <a:t>1</a:t>
              </a:r>
              <a:r>
                <a:rPr lang="en-US" sz="2000" dirty="0">
                  <a:latin typeface="Times New Roman" pitchFamily="18" charset="0"/>
                  <a:ea typeface="Times"/>
                  <a:cs typeface="Times"/>
                </a:rPr>
                <a:t>:</a:t>
              </a:r>
              <a:r>
                <a:rPr lang="en-US" sz="2000" i="1" dirty="0">
                  <a:latin typeface="Times New Roman" pitchFamily="18" charset="0"/>
                  <a:ea typeface="Times"/>
                  <a:cs typeface="Times"/>
                </a:rPr>
                <a:t> IE</a:t>
              </a:r>
              <a:r>
                <a:rPr lang="en-US" sz="2000" baseline="-30000" dirty="0">
                  <a:latin typeface="Times New Roman" pitchFamily="18" charset="0"/>
                  <a:ea typeface="Times"/>
                  <a:cs typeface="Times"/>
                </a:rPr>
                <a:t>1</a:t>
              </a:r>
              <a:r>
                <a:rPr lang="en-US" sz="2000" dirty="0">
                  <a:latin typeface="Times New Roman" pitchFamily="18" charset="0"/>
                  <a:ea typeface="Times"/>
                  <a:cs typeface="Times"/>
                </a:rPr>
                <a:t> decreases on going down a group ( n, r increase and </a:t>
              </a:r>
              <a:r>
                <a:rPr lang="en-US" sz="2000" dirty="0" err="1">
                  <a:latin typeface="Times New Roman" pitchFamily="18" charset="0"/>
                  <a:ea typeface="Times"/>
                  <a:cs typeface="Times"/>
                </a:rPr>
                <a:t>Z</a:t>
              </a:r>
              <a:r>
                <a:rPr lang="en-US" sz="2000" baseline="-30000" dirty="0" err="1">
                  <a:latin typeface="Times New Roman" pitchFamily="18" charset="0"/>
                  <a:ea typeface="Times"/>
                  <a:cs typeface="Times"/>
                </a:rPr>
                <a:t>eff</a:t>
              </a:r>
              <a:r>
                <a:rPr lang="en-US" sz="2000" dirty="0">
                  <a:latin typeface="Times New Roman" pitchFamily="18" charset="0"/>
                  <a:ea typeface="Times"/>
                  <a:cs typeface="Times"/>
                </a:rPr>
                <a:t> is constant).</a:t>
              </a:r>
            </a:p>
          </p:txBody>
        </p:sp>
        <p:sp>
          <p:nvSpPr>
            <p:cNvPr id="59404" name="Line 5"/>
            <p:cNvSpPr>
              <a:spLocks noChangeShapeType="1"/>
            </p:cNvSpPr>
            <p:nvPr/>
          </p:nvSpPr>
          <p:spPr bwMode="auto">
            <a:xfrm>
              <a:off x="672" y="1968"/>
              <a:ext cx="259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5" name="Line 6"/>
            <p:cNvSpPr>
              <a:spLocks noChangeShapeType="1"/>
            </p:cNvSpPr>
            <p:nvPr/>
          </p:nvSpPr>
          <p:spPr bwMode="auto">
            <a:xfrm>
              <a:off x="768" y="3264"/>
              <a:ext cx="2496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95400" y="1676400"/>
            <a:ext cx="6276975" cy="4267200"/>
            <a:chOff x="816" y="912"/>
            <a:chExt cx="3954" cy="2688"/>
          </a:xfrm>
        </p:grpSpPr>
        <p:sp>
          <p:nvSpPr>
            <p:cNvPr id="59398" name="Rectangle 8"/>
            <p:cNvSpPr>
              <a:spLocks noChangeArrowheads="1"/>
            </p:cNvSpPr>
            <p:nvPr/>
          </p:nvSpPr>
          <p:spPr bwMode="auto">
            <a:xfrm>
              <a:off x="899" y="912"/>
              <a:ext cx="3871" cy="252"/>
            </a:xfrm>
            <a:prstGeom prst="rect">
              <a:avLst/>
            </a:prstGeom>
            <a:noFill/>
            <a:ln w="9525">
              <a:solidFill>
                <a:srgbClr val="1A8E03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2</a:t>
              </a:r>
              <a:r>
                <a:rPr lang="en-US" sz="2000" dirty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: </a:t>
              </a:r>
              <a:r>
                <a:rPr lang="en-US" sz="2000" i="1" dirty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IE</a:t>
              </a:r>
              <a:r>
                <a:rPr lang="en-US" sz="2000" baseline="-30000" dirty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1</a:t>
              </a:r>
              <a:r>
                <a:rPr lang="en-US" sz="2000" dirty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 increases along a period (</a:t>
              </a:r>
              <a:r>
                <a:rPr lang="en-US" sz="2000" dirty="0" err="1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Z</a:t>
              </a:r>
              <a:r>
                <a:rPr lang="en-US" sz="2000" baseline="-30000" dirty="0" err="1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eff</a:t>
              </a:r>
              <a:r>
                <a:rPr lang="en-US" sz="2000" dirty="0">
                  <a:solidFill>
                    <a:srgbClr val="1A8E03"/>
                  </a:solidFill>
                  <a:latin typeface="Times New Roman" pitchFamily="18" charset="0"/>
                  <a:ea typeface="Times"/>
                  <a:cs typeface="Times"/>
                </a:rPr>
                <a:t> increases, r decreases)</a:t>
              </a:r>
            </a:p>
          </p:txBody>
        </p:sp>
        <p:sp>
          <p:nvSpPr>
            <p:cNvPr id="59399" name="Line 9"/>
            <p:cNvSpPr>
              <a:spLocks noChangeShapeType="1"/>
            </p:cNvSpPr>
            <p:nvPr/>
          </p:nvSpPr>
          <p:spPr bwMode="auto">
            <a:xfrm flipV="1">
              <a:off x="816" y="2016"/>
              <a:ext cx="528" cy="1392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0" name="Line 10"/>
            <p:cNvSpPr>
              <a:spLocks noChangeShapeType="1"/>
            </p:cNvSpPr>
            <p:nvPr/>
          </p:nvSpPr>
          <p:spPr bwMode="auto">
            <a:xfrm flipV="1">
              <a:off x="1248" y="2112"/>
              <a:ext cx="528" cy="1392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1" name="Line 11"/>
            <p:cNvSpPr>
              <a:spLocks noChangeShapeType="1"/>
            </p:cNvSpPr>
            <p:nvPr/>
          </p:nvSpPr>
          <p:spPr bwMode="auto">
            <a:xfrm flipV="1">
              <a:off x="1488" y="2448"/>
              <a:ext cx="1056" cy="1104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2" name="Line 12"/>
            <p:cNvSpPr>
              <a:spLocks noChangeShapeType="1"/>
            </p:cNvSpPr>
            <p:nvPr/>
          </p:nvSpPr>
          <p:spPr bwMode="auto">
            <a:xfrm flipV="1">
              <a:off x="2160" y="2640"/>
              <a:ext cx="1200" cy="960"/>
            </a:xfrm>
            <a:prstGeom prst="line">
              <a:avLst/>
            </a:prstGeom>
            <a:noFill/>
            <a:ln w="28575">
              <a:solidFill>
                <a:srgbClr val="1A8E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013325" y="2620963"/>
            <a:ext cx="3582988" cy="711200"/>
          </a:xfrm>
          <a:prstGeom prst="rect">
            <a:avLst/>
          </a:prstGeom>
          <a:noFill/>
          <a:ln w="9525">
            <a:solidFill>
              <a:srgbClr val="FF103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solidFill>
                  <a:srgbClr val="FF1031"/>
                </a:solidFill>
                <a:latin typeface="Times"/>
              </a:rPr>
              <a:t>Maximum for noble gases</a:t>
            </a:r>
          </a:p>
          <a:p>
            <a:pPr eaLnBrk="0" hangingPunct="0"/>
            <a:r>
              <a:rPr lang="en-US" sz="2000" i="1">
                <a:solidFill>
                  <a:srgbClr val="FF1031"/>
                </a:solidFill>
                <a:latin typeface="Times"/>
              </a:rPr>
              <a:t>Minimum for H and alkali metals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4459" y="228600"/>
            <a:ext cx="2797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Ionization energy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228600" algn="l"/>
              </a:tabLst>
            </a:pPr>
            <a:r>
              <a:rPr lang="es-VE" sz="2400" b="1" dirty="0">
                <a:latin typeface="+mn-lt"/>
                <a:cs typeface="Times New Roman" pitchFamily="18" charset="0"/>
              </a:rPr>
              <a:t>   </a:t>
            </a:r>
            <a:r>
              <a:rPr lang="es-VE" sz="2000" b="1" dirty="0">
                <a:latin typeface="+mn-lt"/>
                <a:cs typeface="Times New Roman" pitchFamily="18" charset="0"/>
              </a:rPr>
              <a:t> </a:t>
            </a:r>
            <a:r>
              <a:rPr lang="es-VE" sz="2400" dirty="0" err="1">
                <a:latin typeface="+mn-lt"/>
                <a:ea typeface="Times"/>
                <a:cs typeface="Times"/>
              </a:rPr>
              <a:t>Electron</a:t>
            </a:r>
            <a:r>
              <a:rPr lang="es-VE" sz="2400" dirty="0">
                <a:latin typeface="+mn-lt"/>
                <a:ea typeface="Times"/>
                <a:cs typeface="Times"/>
              </a:rPr>
              <a:t> </a:t>
            </a:r>
            <a:r>
              <a:rPr lang="es-VE" sz="2400" dirty="0" err="1">
                <a:latin typeface="+mn-lt"/>
                <a:ea typeface="Times"/>
                <a:cs typeface="Times"/>
              </a:rPr>
              <a:t>affinity</a:t>
            </a:r>
            <a:r>
              <a:rPr lang="es-VE" sz="2400" dirty="0">
                <a:latin typeface="+mn-lt"/>
                <a:ea typeface="Times"/>
                <a:cs typeface="Times"/>
              </a:rPr>
              <a:t> (</a:t>
            </a:r>
            <a:r>
              <a:rPr lang="es-VE" sz="2400" i="1" dirty="0">
                <a:latin typeface="+mn-lt"/>
                <a:ea typeface="Times"/>
                <a:cs typeface="Times"/>
              </a:rPr>
              <a:t>EA</a:t>
            </a:r>
            <a:r>
              <a:rPr lang="es-VE" sz="2400" dirty="0">
                <a:latin typeface="+mn-lt"/>
                <a:ea typeface="Times"/>
                <a:cs typeface="Times"/>
              </a:rPr>
              <a:t>) </a:t>
            </a:r>
            <a:endParaRPr lang="es-VE" sz="2400" dirty="0" smtClean="0">
              <a:latin typeface="+mn-lt"/>
              <a:ea typeface="Times"/>
              <a:cs typeface="Times"/>
            </a:endParaRPr>
          </a:p>
          <a:p>
            <a:pPr>
              <a:tabLst>
                <a:tab pos="228600" algn="l"/>
              </a:tabLst>
            </a:pPr>
            <a:endParaRPr lang="es-VE" sz="2400" dirty="0" smtClean="0">
              <a:latin typeface="+mn-lt"/>
              <a:ea typeface="Times"/>
              <a:cs typeface="Times"/>
            </a:endParaRPr>
          </a:p>
          <a:p>
            <a:pPr algn="l">
              <a:tabLst>
                <a:tab pos="228600" algn="l"/>
              </a:tabLst>
            </a:pPr>
            <a:r>
              <a:rPr lang="es-VE" sz="2400" dirty="0" smtClean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measured</a:t>
            </a:r>
            <a:r>
              <a:rPr lang="es-VE" dirty="0">
                <a:latin typeface="+mn-lt"/>
                <a:ea typeface="Times"/>
                <a:cs typeface="Times"/>
              </a:rPr>
              <a:t> as </a:t>
            </a:r>
            <a:r>
              <a:rPr lang="es-VE" dirty="0" err="1">
                <a:latin typeface="+mn-lt"/>
                <a:ea typeface="Times"/>
                <a:cs typeface="Times"/>
              </a:rPr>
              <a:t>energy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required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to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remove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an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electron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from</a:t>
            </a:r>
            <a:r>
              <a:rPr lang="es-VE" dirty="0">
                <a:latin typeface="+mn-lt"/>
                <a:ea typeface="Times"/>
                <a:cs typeface="Times"/>
              </a:rPr>
              <a:t> a </a:t>
            </a:r>
            <a:r>
              <a:rPr lang="es-VE" dirty="0" err="1">
                <a:latin typeface="+mn-lt"/>
                <a:ea typeface="Times"/>
                <a:cs typeface="Times"/>
              </a:rPr>
              <a:t>gaseous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b="1" dirty="0" err="1">
                <a:solidFill>
                  <a:srgbClr val="FF0000"/>
                </a:solidFill>
                <a:latin typeface="+mn-lt"/>
                <a:ea typeface="Times"/>
                <a:cs typeface="Times"/>
              </a:rPr>
              <a:t>negatively</a:t>
            </a:r>
            <a:r>
              <a:rPr lang="es-VE" b="1" dirty="0">
                <a:solidFill>
                  <a:srgbClr val="FF0000"/>
                </a:solidFill>
                <a:latin typeface="+mn-lt"/>
                <a:ea typeface="Times"/>
                <a:cs typeface="Times"/>
              </a:rPr>
              <a:t> </a:t>
            </a:r>
            <a:r>
              <a:rPr lang="es-VE" b="1" dirty="0" err="1">
                <a:solidFill>
                  <a:srgbClr val="FF0000"/>
                </a:solidFill>
                <a:latin typeface="+mn-lt"/>
                <a:ea typeface="Times"/>
                <a:cs typeface="Times"/>
              </a:rPr>
              <a:t>charged</a:t>
            </a:r>
            <a:r>
              <a:rPr lang="es-VE" b="1" dirty="0">
                <a:solidFill>
                  <a:srgbClr val="FF0000"/>
                </a:solidFill>
                <a:latin typeface="+mn-lt"/>
                <a:ea typeface="Times"/>
                <a:cs typeface="Times"/>
              </a:rPr>
              <a:t> ion </a:t>
            </a:r>
            <a:r>
              <a:rPr lang="es-VE" dirty="0">
                <a:latin typeface="+mn-lt"/>
                <a:ea typeface="Times"/>
                <a:cs typeface="Times"/>
              </a:rPr>
              <a:t>(</a:t>
            </a:r>
            <a:r>
              <a:rPr lang="es-VE" dirty="0" err="1">
                <a:latin typeface="+mn-lt"/>
                <a:ea typeface="Times"/>
                <a:cs typeface="Times"/>
              </a:rPr>
              <a:t>ionization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energy</a:t>
            </a:r>
            <a:r>
              <a:rPr lang="es-VE" dirty="0">
                <a:latin typeface="+mn-lt"/>
                <a:ea typeface="Times"/>
                <a:cs typeface="Times"/>
              </a:rPr>
              <a:t> of </a:t>
            </a:r>
            <a:r>
              <a:rPr lang="es-VE" dirty="0" err="1">
                <a:latin typeface="+mn-lt"/>
                <a:ea typeface="Times"/>
                <a:cs typeface="Times"/>
              </a:rPr>
              <a:t>the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anion</a:t>
            </a:r>
            <a:r>
              <a:rPr lang="es-VE" dirty="0">
                <a:latin typeface="+mn-lt"/>
                <a:ea typeface="Times"/>
                <a:cs typeface="Times"/>
              </a:rPr>
              <a:t>) </a:t>
            </a:r>
            <a:r>
              <a:rPr lang="es-VE" dirty="0" err="1">
                <a:latin typeface="+mn-lt"/>
                <a:ea typeface="Times"/>
                <a:cs typeface="Times"/>
              </a:rPr>
              <a:t>to</a:t>
            </a:r>
            <a:r>
              <a:rPr lang="es-VE" dirty="0">
                <a:latin typeface="+mn-lt"/>
                <a:ea typeface="Times"/>
                <a:cs typeface="Times"/>
              </a:rPr>
              <a:t> </a:t>
            </a:r>
            <a:r>
              <a:rPr lang="es-VE" dirty="0" err="1">
                <a:latin typeface="+mn-lt"/>
                <a:ea typeface="Times"/>
                <a:cs typeface="Times"/>
              </a:rPr>
              <a:t>yield</a:t>
            </a:r>
            <a:r>
              <a:rPr lang="es-VE" dirty="0">
                <a:latin typeface="+mn-lt"/>
                <a:ea typeface="Times"/>
                <a:cs typeface="Times"/>
              </a:rPr>
              <a:t> neutral </a:t>
            </a:r>
            <a:r>
              <a:rPr lang="es-VE" dirty="0" err="1">
                <a:latin typeface="+mn-lt"/>
                <a:ea typeface="Times"/>
                <a:cs typeface="Times"/>
              </a:rPr>
              <a:t>atom</a:t>
            </a:r>
            <a:r>
              <a:rPr lang="es-VE" dirty="0">
                <a:latin typeface="+mn-lt"/>
                <a:ea typeface="Times"/>
                <a:cs typeface="Times"/>
              </a:rPr>
              <a:t>.</a:t>
            </a:r>
            <a:endParaRPr lang="es-VE" sz="2400" dirty="0">
              <a:latin typeface="+mn-lt"/>
              <a:ea typeface="Times"/>
              <a:cs typeface="Times"/>
            </a:endParaRPr>
          </a:p>
          <a:p>
            <a:pPr lvl="1" eaLnBrk="0" hangingPunct="0">
              <a:tabLst>
                <a:tab pos="228600" algn="l"/>
              </a:tabLst>
            </a:pPr>
            <a:endParaRPr lang="es-VE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5607" name="Rectangle 3"/>
          <p:cNvSpPr>
            <a:spLocks noChangeArrowheads="1"/>
          </p:cNvSpPr>
          <p:nvPr/>
        </p:nvSpPr>
        <p:spPr bwMode="auto">
          <a:xfrm>
            <a:off x="228600" y="4605338"/>
            <a:ext cx="86868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/>
            <a:endParaRPr lang="es-VE" sz="2000" dirty="0">
              <a:latin typeface="+mn-lt"/>
            </a:endParaRPr>
          </a:p>
          <a:p>
            <a:pPr lvl="1" algn="l" eaLnBrk="0" hangingPunct="0">
              <a:buFontTx/>
              <a:buChar char="•"/>
            </a:pPr>
            <a:r>
              <a:rPr lang="es-VE" dirty="0" err="1">
                <a:latin typeface="+mn-lt"/>
              </a:rPr>
              <a:t>Maximum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for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halogens</a:t>
            </a:r>
            <a:endParaRPr lang="es-VE" dirty="0">
              <a:latin typeface="+mn-lt"/>
            </a:endParaRPr>
          </a:p>
          <a:p>
            <a:pPr lvl="1" algn="l" eaLnBrk="0" hangingPunct="0">
              <a:buFontTx/>
              <a:buChar char="•"/>
            </a:pPr>
            <a:r>
              <a:rPr lang="es-VE" dirty="0" err="1">
                <a:latin typeface="+mn-lt"/>
              </a:rPr>
              <a:t>Minimum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for</a:t>
            </a:r>
            <a:r>
              <a:rPr lang="es-VE" dirty="0">
                <a:latin typeface="+mn-lt"/>
              </a:rPr>
              <a:t> noble gases</a:t>
            </a:r>
          </a:p>
          <a:p>
            <a:pPr lvl="1" algn="l" eaLnBrk="0" hangingPunct="0">
              <a:buFontTx/>
              <a:buChar char="•"/>
            </a:pPr>
            <a:r>
              <a:rPr lang="es-VE" dirty="0" err="1">
                <a:latin typeface="+mn-lt"/>
              </a:rPr>
              <a:t>Much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smaller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than</a:t>
            </a:r>
            <a:r>
              <a:rPr lang="es-VE" dirty="0">
                <a:latin typeface="+mn-lt"/>
              </a:rPr>
              <a:t> </a:t>
            </a:r>
            <a:r>
              <a:rPr lang="es-VE" dirty="0" err="1">
                <a:latin typeface="+mn-lt"/>
              </a:rPr>
              <a:t>corresponding</a:t>
            </a:r>
            <a:r>
              <a:rPr lang="es-VE" dirty="0">
                <a:latin typeface="+mn-lt"/>
              </a:rPr>
              <a:t> IE</a:t>
            </a:r>
          </a:p>
          <a:p>
            <a:pPr lvl="1" algn="l" eaLnBrk="0" hangingPunct="0"/>
            <a:endParaRPr lang="es-VE" sz="2400" b="1" dirty="0">
              <a:latin typeface="Times New Roman" pitchFamily="18" charset="0"/>
            </a:endParaRPr>
          </a:p>
          <a:p>
            <a:pPr algn="l" eaLnBrk="0" hangingPunct="0"/>
            <a:endParaRPr lang="es-VE" sz="2400" dirty="0">
              <a:latin typeface="Times New Roman" pitchFamily="18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990600" y="2133600"/>
          <a:ext cx="4673600" cy="841375"/>
        </p:xfrm>
        <a:graphic>
          <a:graphicData uri="http://schemas.openxmlformats.org/presentationml/2006/ole">
            <p:oleObj spid="_x0000_s174082" name="Equation" r:id="rId4" imgW="1269720" imgH="228600" progId="Equation.3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943600" y="2286000"/>
          <a:ext cx="1200150" cy="577850"/>
        </p:xfrm>
        <a:graphic>
          <a:graphicData uri="http://schemas.openxmlformats.org/presentationml/2006/ole">
            <p:oleObj spid="_x0000_s174083" name="Equation" r:id="rId5" imgW="342720" imgH="164880" progId="Equation.3">
              <p:embed/>
            </p:oleObj>
          </a:graphicData>
        </a:graphic>
      </p:graphicFrame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838200" y="3276600"/>
          <a:ext cx="4721225" cy="841375"/>
        </p:xfrm>
        <a:graphic>
          <a:graphicData uri="http://schemas.openxmlformats.org/presentationml/2006/ole">
            <p:oleObj spid="_x0000_s174084" name="Equation" r:id="rId6" imgW="1282680" imgH="228600" progId="Equation.3">
              <p:embed/>
            </p:oleObj>
          </a:graphicData>
        </a:graphic>
      </p:graphicFrame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6019800" y="3352800"/>
          <a:ext cx="844550" cy="577850"/>
        </p:xfrm>
        <a:graphic>
          <a:graphicData uri="http://schemas.openxmlformats.org/presentationml/2006/ole">
            <p:oleObj spid="_x0000_s174085" name="Equation" r:id="rId7" imgW="241200" imgH="164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h7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8305800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447675"/>
            <a:ext cx="8610600" cy="59626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909638"/>
            <a:ext cx="8039100" cy="50387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The Weird and Wacky World of </a:t>
            </a:r>
            <a:br>
              <a:rPr lang="en-US" sz="2400" b="1" smtClean="0"/>
            </a:br>
            <a:r>
              <a:rPr lang="en-US" sz="2400" b="1" smtClean="0"/>
              <a:t>Inorganic Chemistry</a:t>
            </a: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81000" y="1638807"/>
            <a:ext cx="4572000" cy="304698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endParaRPr lang="en-US" dirty="0"/>
          </a:p>
          <a:p>
            <a:r>
              <a:rPr lang="en-US" dirty="0"/>
              <a:t>Of course you can form </a:t>
            </a:r>
            <a:r>
              <a:rPr lang="en-US" b="1" dirty="0"/>
              <a:t>One, Two, Three and Four Bonds</a:t>
            </a:r>
            <a:r>
              <a:rPr lang="en-US" dirty="0"/>
              <a:t>, BUT that is only part of the story.…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most common number of bonds to a transition metal ion is SIX, but that does not mitigate against larger coordination numbers.  There are many compounds which contain 7,8,9 bonds to a single atom.</a:t>
            </a:r>
          </a:p>
          <a:p>
            <a:pPr eaLnBrk="0" hangingPunct="0"/>
            <a:endParaRPr lang="en-US" dirty="0"/>
          </a:p>
        </p:txBody>
      </p:sp>
      <p:pic>
        <p:nvPicPr>
          <p:cNvPr id="69637" name="Picture 5" descr="http://int.ch.liv.ac.uk/Lanthanide/Ln_Chemistry_folder/Ln%20compounds%20folder/Graphics/LnNO3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638800" y="1905000"/>
            <a:ext cx="2476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6553200" y="4876800"/>
            <a:ext cx="1285875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en-US" sz="1200">
                <a:ea typeface="Times New Roman" pitchFamily="18" charset="0"/>
                <a:cs typeface="Arial" pitchFamily="34" charset="0"/>
              </a:rPr>
              <a:t>[</a:t>
            </a:r>
            <a:r>
              <a:rPr lang="en-US" sz="1600" b="1">
                <a:ea typeface="Times New Roman" pitchFamily="18" charset="0"/>
                <a:cs typeface="Arial" pitchFamily="34" charset="0"/>
              </a:rPr>
              <a:t>Nd(NO</a:t>
            </a:r>
            <a:r>
              <a:rPr lang="en-US" sz="1600" b="1" baseline="-30000">
                <a:ea typeface="Times New Roman" pitchFamily="18" charset="0"/>
                <a:cs typeface="Arial" pitchFamily="34" charset="0"/>
              </a:rPr>
              <a:t>3</a:t>
            </a:r>
            <a:r>
              <a:rPr lang="en-US" sz="1600" b="1">
                <a:ea typeface="Times New Roman" pitchFamily="18" charset="0"/>
                <a:cs typeface="Arial" pitchFamily="34" charset="0"/>
              </a:rPr>
              <a:t>)</a:t>
            </a:r>
            <a:r>
              <a:rPr lang="en-US" sz="1600" b="1" baseline="-30000">
                <a:ea typeface="Times New Roman" pitchFamily="18" charset="0"/>
                <a:cs typeface="Arial" pitchFamily="34" charset="0"/>
              </a:rPr>
              <a:t>6</a:t>
            </a:r>
            <a:r>
              <a:rPr lang="en-US" sz="1600" b="1">
                <a:ea typeface="Times New Roman" pitchFamily="18" charset="0"/>
                <a:cs typeface="Arial" pitchFamily="34" charset="0"/>
              </a:rPr>
              <a:t>]</a:t>
            </a:r>
            <a:r>
              <a:rPr lang="en-US" sz="1600" b="1" baseline="30000">
                <a:ea typeface="Times New Roman" pitchFamily="18" charset="0"/>
                <a:cs typeface="Arial" pitchFamily="34" charset="0"/>
              </a:rPr>
              <a:t>3-</a:t>
            </a:r>
            <a:endParaRPr lang="en-US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2413"/>
            <a:ext cx="6400800" cy="65071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658" y="304800"/>
            <a:ext cx="404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What about REDOX properties?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685800" y="990600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Where in the periodic table would you expect to find the strongest </a:t>
            </a:r>
            <a:r>
              <a:rPr lang="en-US" dirty="0" err="1" smtClean="0"/>
              <a:t>reductants</a:t>
            </a:r>
            <a:r>
              <a:rPr lang="en-US" dirty="0" smtClean="0"/>
              <a:t> (reducing agents)?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0" y="2209800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Where in the periodic table would you expect to find the strongest oxidants (oxidizing agents)?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1752600"/>
            <a:ext cx="430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Reductants</a:t>
            </a:r>
            <a:r>
              <a:rPr lang="en-US" dirty="0" smtClean="0"/>
              <a:t> donate electrons to oxidants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76400" y="2971800"/>
            <a:ext cx="4604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Oxidants have strong affinities for electrons</a:t>
            </a:r>
            <a:endParaRPr lang="en-US" dirty="0"/>
          </a:p>
        </p:txBody>
      </p:sp>
      <p:pic>
        <p:nvPicPr>
          <p:cNvPr id="12" name="Picture 2" descr="http://www.bpc.edu/mathscience/chemistry/images/periodic_table_of_eleme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225" y="3962400"/>
            <a:ext cx="4154463" cy="244783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3400" y="5029200"/>
            <a:ext cx="2542608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Strongest reducing agent</a:t>
            </a:r>
          </a:p>
          <a:p>
            <a:r>
              <a:rPr lang="en-US" sz="1600" dirty="0" smtClean="0"/>
              <a:t>(easiest to oxidize)</a:t>
            </a:r>
          </a:p>
          <a:p>
            <a:endParaRPr lang="en-US" sz="1600" dirty="0" smtClean="0"/>
          </a:p>
          <a:p>
            <a:r>
              <a:rPr lang="en-US" sz="1600" dirty="0" smtClean="0"/>
              <a:t>Least electronegative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2819400"/>
            <a:ext cx="2587658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Strongest oxidizing agent</a:t>
            </a:r>
          </a:p>
          <a:p>
            <a:r>
              <a:rPr lang="en-US" sz="1600" dirty="0" smtClean="0"/>
              <a:t>(easiest to reduce)</a:t>
            </a:r>
          </a:p>
          <a:p>
            <a:endParaRPr lang="en-US" sz="1600" dirty="0" smtClean="0"/>
          </a:p>
          <a:p>
            <a:r>
              <a:rPr lang="en-US" sz="1600" dirty="0" smtClean="0"/>
              <a:t>Most electronegative</a:t>
            </a:r>
            <a:endParaRPr lang="en-US" sz="1600" dirty="0"/>
          </a:p>
        </p:txBody>
      </p:sp>
      <p:sp>
        <p:nvSpPr>
          <p:cNvPr id="15" name="Right Arrow 14"/>
          <p:cNvSpPr/>
          <p:nvPr/>
        </p:nvSpPr>
        <p:spPr bwMode="auto">
          <a:xfrm rot="20361065">
            <a:off x="3984417" y="4963902"/>
            <a:ext cx="2473686" cy="359305"/>
          </a:xfrm>
          <a:prstGeom prst="rightArrow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pc.edu/mathscience/chemistry/images/periodic_table_of_eleme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5286375" cy="31147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3962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Strongest reducing agent</a:t>
            </a:r>
          </a:p>
          <a:p>
            <a:pPr algn="l"/>
            <a:r>
              <a:rPr lang="en-US" dirty="0" smtClean="0"/>
              <a:t>(easiest to oxidize)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21920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Strongest oxidizing agent</a:t>
            </a:r>
          </a:p>
          <a:p>
            <a:r>
              <a:rPr lang="en-US" dirty="0" smtClean="0"/>
              <a:t>(easiest to reduce)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 bwMode="auto">
          <a:xfrm>
            <a:off x="1295400" y="2514600"/>
            <a:ext cx="381000" cy="1295400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8288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Ease of oxidation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54864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Ease of oxidation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 bwMode="auto">
          <a:xfrm>
            <a:off x="4267200" y="5181600"/>
            <a:ext cx="1524000" cy="304800"/>
          </a:xfrm>
          <a:prstGeom prst="lef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3886200" y="1600200"/>
            <a:ext cx="1524000" cy="304800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1066800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difficult to oxidize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 bwMode="auto">
          <a:xfrm rot="-1260000">
            <a:off x="3182016" y="2975402"/>
            <a:ext cx="3276600" cy="457200"/>
          </a:xfrm>
          <a:prstGeom prst="rightArrow">
            <a:avLst/>
          </a:prstGeom>
          <a:solidFill>
            <a:srgbClr val="FF0000">
              <a:alpha val="3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2413"/>
            <a:ext cx="6400800" cy="650716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304800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Easier to oxidize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</a:t>
            </a:r>
            <a:r>
              <a:rPr lang="en-US" baseline="30000" dirty="0" err="1" smtClean="0"/>
              <a:t>o</a:t>
            </a:r>
            <a:r>
              <a:rPr lang="en-US" dirty="0" smtClean="0"/>
              <a:t> decreases)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0878" y="47244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Easier to oxidize (</a:t>
            </a:r>
            <a:r>
              <a:rPr lang="en-US" dirty="0" err="1" smtClean="0"/>
              <a:t>E</a:t>
            </a:r>
            <a:r>
              <a:rPr lang="en-US" baseline="30000" dirty="0" err="1" smtClean="0"/>
              <a:t>o</a:t>
            </a:r>
            <a:r>
              <a:rPr lang="en-US" dirty="0" smtClean="0"/>
              <a:t> decreases)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600200"/>
            <a:ext cx="4157035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Be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  + 2 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         Be(s)   -1.968 v </a:t>
            </a:r>
            <a:r>
              <a:rPr lang="en-US" sz="1600" i="1" dirty="0" smtClean="0"/>
              <a:t>vs</a:t>
            </a:r>
            <a:r>
              <a:rPr lang="en-US" sz="1600" dirty="0" smtClean="0"/>
              <a:t>. SHE</a:t>
            </a:r>
          </a:p>
          <a:p>
            <a:pPr algn="l"/>
            <a:r>
              <a:rPr lang="en-US" sz="1600" dirty="0" smtClean="0"/>
              <a:t>Ba</a:t>
            </a:r>
            <a:r>
              <a:rPr lang="en-US" sz="1600" baseline="30000" dirty="0" smtClean="0"/>
              <a:t>2+</a:t>
            </a:r>
            <a:r>
              <a:rPr lang="en-US" sz="1600" dirty="0" smtClean="0"/>
              <a:t>  </a:t>
            </a:r>
            <a:r>
              <a:rPr lang="en-US" sz="1600" dirty="0" smtClean="0"/>
              <a:t>+ </a:t>
            </a:r>
            <a:r>
              <a:rPr lang="en-US" sz="1600" dirty="0" smtClean="0"/>
              <a:t>2 </a:t>
            </a:r>
            <a:r>
              <a:rPr lang="en-US" sz="1600" dirty="0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   </a:t>
            </a:r>
            <a:r>
              <a:rPr lang="en-US" sz="1600" dirty="0" smtClean="0"/>
              <a:t>      </a:t>
            </a:r>
            <a:r>
              <a:rPr lang="en-US" sz="1600" dirty="0" err="1" smtClean="0"/>
              <a:t>Ba</a:t>
            </a:r>
            <a:r>
              <a:rPr lang="en-US" sz="1600" dirty="0" smtClean="0"/>
              <a:t>(s)    -2.906 v</a:t>
            </a:r>
          </a:p>
          <a:p>
            <a:endParaRPr lang="en-US" sz="1600" dirty="0" smtClean="0"/>
          </a:p>
          <a:p>
            <a:pPr algn="l"/>
            <a:r>
              <a:rPr lang="en-US" sz="1600" dirty="0" smtClean="0"/>
              <a:t>Al</a:t>
            </a:r>
            <a:r>
              <a:rPr lang="en-US" sz="1600" baseline="30000" dirty="0" smtClean="0"/>
              <a:t>3+ </a:t>
            </a:r>
            <a:r>
              <a:rPr lang="en-US" sz="1600" dirty="0" smtClean="0"/>
              <a:t>+ 3e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              Al(s</a:t>
            </a:r>
            <a:r>
              <a:rPr lang="en-US" sz="1600" dirty="0" smtClean="0"/>
              <a:t>)  -</a:t>
            </a:r>
            <a:r>
              <a:rPr lang="en-US" sz="1600" dirty="0" smtClean="0"/>
              <a:t>1.677 v</a:t>
            </a:r>
            <a:endParaRPr lang="en-US" sz="1600" dirty="0" smtClean="0"/>
          </a:p>
          <a:p>
            <a:endParaRPr lang="en-US" sz="1600" dirty="0" smtClean="0"/>
          </a:p>
          <a:p>
            <a:pPr algn="l"/>
            <a:r>
              <a:rPr lang="en-US" sz="1600" dirty="0" smtClean="0"/>
              <a:t>Sc</a:t>
            </a:r>
            <a:r>
              <a:rPr lang="en-US" sz="1600" baseline="30000" dirty="0" smtClean="0"/>
              <a:t>+3  </a:t>
            </a:r>
            <a:r>
              <a:rPr lang="en-US" sz="1600" dirty="0" smtClean="0"/>
              <a:t>+ </a:t>
            </a:r>
            <a:r>
              <a:rPr lang="en-US" sz="1600" dirty="0" smtClean="0"/>
              <a:t>3 </a:t>
            </a:r>
            <a:r>
              <a:rPr lang="en-US" sz="1600" dirty="0" smtClean="0"/>
              <a:t>e</a:t>
            </a:r>
            <a:r>
              <a:rPr lang="en-US" sz="1600" baseline="30000" dirty="0" smtClean="0"/>
              <a:t>- </a:t>
            </a:r>
            <a:r>
              <a:rPr lang="en-US" sz="1600" dirty="0" smtClean="0"/>
              <a:t>  </a:t>
            </a:r>
            <a:r>
              <a:rPr lang="en-US" sz="1600" dirty="0" smtClean="0"/>
              <a:t>         Sc(s</a:t>
            </a:r>
            <a:r>
              <a:rPr lang="en-US" sz="1600" dirty="0" smtClean="0"/>
              <a:t>)   </a:t>
            </a:r>
            <a:r>
              <a:rPr lang="en-US" sz="1600" dirty="0" smtClean="0"/>
              <a:t>-2.08 v</a:t>
            </a:r>
            <a:endParaRPr lang="en-US" sz="1600" dirty="0" smtClean="0"/>
          </a:p>
          <a:p>
            <a:pPr algn="l"/>
            <a:r>
              <a:rPr lang="en-US" sz="1600" dirty="0" smtClean="0"/>
              <a:t>Ti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</a:t>
            </a:r>
            <a:r>
              <a:rPr lang="en-US" sz="1600" dirty="0" smtClean="0"/>
              <a:t>2 </a:t>
            </a:r>
            <a:r>
              <a:rPr lang="en-US" sz="1600" dirty="0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  </a:t>
            </a:r>
            <a:r>
              <a:rPr lang="en-US" sz="1600" dirty="0" smtClean="0"/>
              <a:t>          Ti(s</a:t>
            </a:r>
            <a:r>
              <a:rPr lang="en-US" sz="1600" dirty="0" smtClean="0"/>
              <a:t>)   </a:t>
            </a:r>
            <a:r>
              <a:rPr lang="en-US" sz="1600" dirty="0" smtClean="0"/>
              <a:t>-1.60 v</a:t>
            </a:r>
            <a:endParaRPr lang="en-US" sz="1600" dirty="0" smtClean="0"/>
          </a:p>
          <a:p>
            <a:pPr algn="l"/>
            <a:r>
              <a:rPr lang="en-US" sz="1600" dirty="0" smtClean="0"/>
              <a:t>V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smtClean="0"/>
              <a:t>             V(s)   -1.125 v</a:t>
            </a:r>
            <a:endParaRPr lang="en-US" sz="1600" dirty="0" smtClean="0"/>
          </a:p>
          <a:p>
            <a:pPr algn="l"/>
            <a:r>
              <a:rPr lang="en-US" sz="1600" dirty="0" smtClean="0"/>
              <a:t>Cr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</a:t>
            </a:r>
            <a:r>
              <a:rPr lang="en-US" sz="1600" dirty="0" smtClean="0"/>
              <a:t>e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           Cr(s)    -0.89 v</a:t>
            </a:r>
            <a:endParaRPr lang="en-US" sz="1600" dirty="0" smtClean="0"/>
          </a:p>
          <a:p>
            <a:pPr algn="l"/>
            <a:r>
              <a:rPr lang="en-US" sz="1600" dirty="0" smtClean="0"/>
              <a:t>Mn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</a:t>
            </a:r>
            <a:r>
              <a:rPr lang="en-US" sz="1600" dirty="0" smtClean="0"/>
              <a:t>e</a:t>
            </a:r>
            <a:r>
              <a:rPr lang="en-US" sz="1600" baseline="30000" dirty="0" smtClean="0"/>
              <a:t>-                  </a:t>
            </a:r>
            <a:r>
              <a:rPr lang="en-US" sz="1600" dirty="0" err="1" smtClean="0"/>
              <a:t>Mn</a:t>
            </a:r>
            <a:r>
              <a:rPr lang="en-US" sz="1600" dirty="0" smtClean="0"/>
              <a:t>(s)  -1.182 v</a:t>
            </a:r>
            <a:endParaRPr lang="en-US" sz="1600" dirty="0" smtClean="0"/>
          </a:p>
          <a:p>
            <a:pPr algn="l"/>
            <a:r>
              <a:rPr lang="en-US" sz="1600" dirty="0" smtClean="0"/>
              <a:t>Fe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  </a:t>
            </a:r>
            <a:r>
              <a:rPr lang="en-US" sz="1600" dirty="0" smtClean="0"/>
              <a:t>            Fe(s</a:t>
            </a:r>
            <a:r>
              <a:rPr lang="en-US" sz="1600" dirty="0" smtClean="0"/>
              <a:t>)  </a:t>
            </a:r>
            <a:r>
              <a:rPr lang="en-US" sz="1600" dirty="0" smtClean="0"/>
              <a:t>-0.44 v</a:t>
            </a:r>
            <a:endParaRPr lang="en-US" sz="1600" dirty="0" smtClean="0"/>
          </a:p>
          <a:p>
            <a:pPr algn="l"/>
            <a:r>
              <a:rPr lang="en-US" sz="1600" dirty="0" smtClean="0"/>
              <a:t>Co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  </a:t>
            </a:r>
            <a:r>
              <a:rPr lang="en-US" sz="1600" dirty="0" smtClean="0"/>
              <a:t>            Co(s</a:t>
            </a:r>
            <a:r>
              <a:rPr lang="en-US" sz="1600" dirty="0" smtClean="0"/>
              <a:t>)  </a:t>
            </a:r>
            <a:r>
              <a:rPr lang="en-US" sz="1600" dirty="0" smtClean="0"/>
              <a:t>-0.282 v</a:t>
            </a:r>
            <a:endParaRPr lang="en-US" sz="1600" dirty="0" smtClean="0"/>
          </a:p>
          <a:p>
            <a:pPr algn="l"/>
            <a:r>
              <a:rPr lang="en-US" sz="1600" dirty="0" smtClean="0"/>
              <a:t>Ni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 </a:t>
            </a:r>
            <a:r>
              <a:rPr lang="en-US" sz="1600" baseline="30000" dirty="0" smtClean="0"/>
              <a:t>	</a:t>
            </a:r>
            <a:r>
              <a:rPr lang="en-US" sz="1600" dirty="0" smtClean="0"/>
              <a:t>Ni(s</a:t>
            </a:r>
            <a:r>
              <a:rPr lang="en-US" sz="1600" dirty="0" smtClean="0"/>
              <a:t>)  </a:t>
            </a:r>
            <a:r>
              <a:rPr lang="en-US" sz="1600" dirty="0" smtClean="0"/>
              <a:t>-0.236 v</a:t>
            </a:r>
            <a:endParaRPr lang="en-US" sz="1600" dirty="0" smtClean="0"/>
          </a:p>
          <a:p>
            <a:pPr algn="l"/>
            <a:r>
              <a:rPr lang="en-US" sz="1600" dirty="0" smtClean="0"/>
              <a:t>Cu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 </a:t>
            </a:r>
            <a:r>
              <a:rPr lang="en-US" sz="1600" baseline="30000" dirty="0" smtClean="0"/>
              <a:t>	</a:t>
            </a:r>
            <a:r>
              <a:rPr lang="en-US" sz="1600" dirty="0" smtClean="0"/>
              <a:t>Cu(s</a:t>
            </a:r>
            <a:r>
              <a:rPr lang="en-US" sz="1600" dirty="0" smtClean="0"/>
              <a:t>)  </a:t>
            </a:r>
            <a:r>
              <a:rPr lang="en-US" sz="1600" dirty="0" smtClean="0"/>
              <a:t>+0.339 v</a:t>
            </a:r>
          </a:p>
          <a:p>
            <a:pPr algn="l"/>
            <a:r>
              <a:rPr lang="en-US" sz="1600" dirty="0" smtClean="0"/>
              <a:t>Zn</a:t>
            </a:r>
            <a:r>
              <a:rPr lang="en-US" sz="1600" baseline="30000" dirty="0" smtClean="0"/>
              <a:t>+2</a:t>
            </a:r>
            <a:r>
              <a:rPr lang="en-US" sz="1600" dirty="0" smtClean="0"/>
              <a:t>  </a:t>
            </a:r>
            <a:r>
              <a:rPr lang="en-US" sz="1600" dirty="0" smtClean="0"/>
              <a:t>+ 2 e</a:t>
            </a:r>
            <a:r>
              <a:rPr lang="en-US" sz="1600" baseline="30000" dirty="0" smtClean="0"/>
              <a:t>- </a:t>
            </a:r>
            <a:r>
              <a:rPr lang="en-US" sz="1600" baseline="30000" dirty="0" smtClean="0"/>
              <a:t>	</a:t>
            </a:r>
            <a:r>
              <a:rPr lang="en-US" sz="1600" dirty="0" smtClean="0"/>
              <a:t>Zn(s</a:t>
            </a:r>
            <a:r>
              <a:rPr lang="en-US" sz="1600" dirty="0" smtClean="0"/>
              <a:t>)  </a:t>
            </a:r>
            <a:r>
              <a:rPr lang="en-US" sz="1600" dirty="0" smtClean="0"/>
              <a:t>-0.762 v</a:t>
            </a:r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81000" y="5934670"/>
            <a:ext cx="28777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/>
              <a:t>Ag</a:t>
            </a:r>
            <a:r>
              <a:rPr lang="en-US" baseline="30000" dirty="0" smtClean="0"/>
              <a:t>+</a:t>
            </a:r>
            <a:r>
              <a:rPr lang="en-US" dirty="0" smtClean="0"/>
              <a:t>   </a:t>
            </a:r>
            <a:r>
              <a:rPr lang="en-US" dirty="0" smtClean="0"/>
              <a:t>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 Ag(s</a:t>
            </a:r>
            <a:r>
              <a:rPr lang="en-US" dirty="0" smtClean="0"/>
              <a:t>)  </a:t>
            </a:r>
            <a:r>
              <a:rPr lang="en-US" dirty="0" smtClean="0"/>
              <a:t>+0.799 v</a:t>
            </a:r>
          </a:p>
          <a:p>
            <a:pPr algn="l"/>
            <a:r>
              <a:rPr lang="en-US" dirty="0" smtClean="0"/>
              <a:t>Au</a:t>
            </a:r>
            <a:r>
              <a:rPr lang="en-US" baseline="30000" dirty="0" smtClean="0"/>
              <a:t>+</a:t>
            </a:r>
            <a:r>
              <a:rPr lang="en-US" dirty="0" smtClean="0"/>
              <a:t>   </a:t>
            </a:r>
            <a:r>
              <a:rPr lang="en-US" dirty="0" smtClean="0"/>
              <a:t>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 Au(s</a:t>
            </a:r>
            <a:r>
              <a:rPr lang="en-US" dirty="0" smtClean="0"/>
              <a:t>)  </a:t>
            </a:r>
            <a:r>
              <a:rPr lang="en-US" dirty="0" smtClean="0"/>
              <a:t>+1.69 v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114800" y="1066800"/>
            <a:ext cx="4591050" cy="5524500"/>
            <a:chOff x="4191000" y="533400"/>
            <a:chExt cx="4591050" cy="5524500"/>
          </a:xfrm>
        </p:grpSpPr>
        <p:graphicFrame>
          <p:nvGraphicFramePr>
            <p:cNvPr id="6" name="Chart 5"/>
            <p:cNvGraphicFramePr/>
            <p:nvPr/>
          </p:nvGraphicFramePr>
          <p:xfrm>
            <a:off x="4191000" y="533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Chart 6"/>
            <p:cNvGraphicFramePr/>
            <p:nvPr/>
          </p:nvGraphicFramePr>
          <p:xfrm>
            <a:off x="4210050" y="33147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1524000" y="1752600"/>
            <a:ext cx="381000" cy="76200"/>
            <a:chOff x="1295400" y="838200"/>
            <a:chExt cx="381000" cy="7620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1447800" y="1981200"/>
            <a:ext cx="381000" cy="76200"/>
            <a:chOff x="1295400" y="838200"/>
            <a:chExt cx="381000" cy="76200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1371600" y="2514600"/>
            <a:ext cx="381000" cy="76200"/>
            <a:chOff x="1295400" y="838200"/>
            <a:chExt cx="381000" cy="76200"/>
          </a:xfrm>
        </p:grpSpPr>
        <p:cxnSp>
          <p:nvCxnSpPr>
            <p:cNvPr id="27" name="Straight Arrow Connector 26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1447800" y="3048000"/>
            <a:ext cx="381000" cy="76200"/>
            <a:chOff x="1295400" y="838200"/>
            <a:chExt cx="381000" cy="76200"/>
          </a:xfrm>
        </p:grpSpPr>
        <p:cxnSp>
          <p:nvCxnSpPr>
            <p:cNvPr id="30" name="Straight Arrow Connector 29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1447800" y="3276600"/>
            <a:ext cx="381000" cy="76200"/>
            <a:chOff x="1295400" y="838200"/>
            <a:chExt cx="381000" cy="76200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1524000" y="3505200"/>
            <a:ext cx="381000" cy="76200"/>
            <a:chOff x="1295400" y="838200"/>
            <a:chExt cx="381000" cy="76200"/>
          </a:xfrm>
        </p:grpSpPr>
        <p:cxnSp>
          <p:nvCxnSpPr>
            <p:cNvPr id="36" name="Straight Arrow Connector 35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1524000" y="3733800"/>
            <a:ext cx="381000" cy="76200"/>
            <a:chOff x="1295400" y="838200"/>
            <a:chExt cx="381000" cy="76200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1600200" y="3962400"/>
            <a:ext cx="381000" cy="76200"/>
            <a:chOff x="1295400" y="838200"/>
            <a:chExt cx="381000" cy="76200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1600200" y="4191000"/>
            <a:ext cx="381000" cy="76200"/>
            <a:chOff x="1295400" y="838200"/>
            <a:chExt cx="381000" cy="76200"/>
          </a:xfrm>
        </p:grpSpPr>
        <p:cxnSp>
          <p:nvCxnSpPr>
            <p:cNvPr id="45" name="Straight Arrow Connector 44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1600200" y="4419600"/>
            <a:ext cx="381000" cy="76200"/>
            <a:chOff x="1295400" y="838200"/>
            <a:chExt cx="381000" cy="762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0" name="Group 49"/>
          <p:cNvGrpSpPr/>
          <p:nvPr/>
        </p:nvGrpSpPr>
        <p:grpSpPr>
          <a:xfrm>
            <a:off x="1600200" y="4648200"/>
            <a:ext cx="381000" cy="76200"/>
            <a:chOff x="1295400" y="838200"/>
            <a:chExt cx="381000" cy="76200"/>
          </a:xfrm>
        </p:grpSpPr>
        <p:cxnSp>
          <p:nvCxnSpPr>
            <p:cNvPr id="51" name="Straight Arrow Connector 50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Group 52"/>
          <p:cNvGrpSpPr/>
          <p:nvPr/>
        </p:nvGrpSpPr>
        <p:grpSpPr>
          <a:xfrm>
            <a:off x="1600200" y="4876800"/>
            <a:ext cx="381000" cy="76200"/>
            <a:chOff x="1295400" y="838200"/>
            <a:chExt cx="381000" cy="76200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1600200" y="5105400"/>
            <a:ext cx="381000" cy="76200"/>
            <a:chOff x="1295400" y="838200"/>
            <a:chExt cx="381000" cy="76200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1295400" y="8382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>
              <a:off x="1295400" y="914400"/>
              <a:ext cx="3810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9" name="Rectangle 58"/>
          <p:cNvSpPr/>
          <p:nvPr/>
        </p:nvSpPr>
        <p:spPr bwMode="auto">
          <a:xfrm>
            <a:off x="228600" y="2743200"/>
            <a:ext cx="3581400" cy="2819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228600" y="1447800"/>
            <a:ext cx="39624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304800" y="5715000"/>
            <a:ext cx="3200400" cy="914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392047" y="304800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Reduction potential and periodic trends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657600" y="5867400"/>
            <a:ext cx="4700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?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-41447" y="762000"/>
            <a:ext cx="422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more negative the easier to oxidize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353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Why is mercury a liquid?</a:t>
            </a:r>
            <a:endParaRPr lang="en-US" sz="2400" dirty="0"/>
          </a:p>
        </p:txBody>
      </p:sp>
      <p:pic>
        <p:nvPicPr>
          <p:cNvPr id="214018" name="Picture 2" descr="Link to full-size graphical abstr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838200"/>
            <a:ext cx="2972455" cy="3952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553690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Comparing properties of  Hg with Au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m.p</a:t>
            </a:r>
            <a:r>
              <a:rPr lang="en-US" sz="2400" dirty="0" smtClean="0"/>
              <a:t>. of Au is 1064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C</a:t>
            </a:r>
            <a:endParaRPr lang="en-US" sz="2400" dirty="0" smtClean="0"/>
          </a:p>
          <a:p>
            <a:r>
              <a:rPr lang="en-US" sz="2400" dirty="0" err="1" smtClean="0"/>
              <a:t>m.p</a:t>
            </a:r>
            <a:r>
              <a:rPr lang="en-US" sz="2400" dirty="0" smtClean="0"/>
              <a:t>. of Hg is -39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C</a:t>
            </a:r>
            <a:endParaRPr lang="en-US" sz="2400" dirty="0" smtClean="0"/>
          </a:p>
          <a:p>
            <a:endParaRPr lang="en-US" sz="2400" u="sng" dirty="0" smtClean="0"/>
          </a:p>
          <a:p>
            <a:r>
              <a:rPr lang="en-US" sz="2400" u="sng" dirty="0" smtClean="0"/>
              <a:t>Conductivity</a:t>
            </a:r>
            <a:endParaRPr lang="en-US" sz="2400" u="sng" dirty="0" smtClean="0"/>
          </a:p>
          <a:p>
            <a:r>
              <a:rPr lang="en-US" sz="2400" dirty="0" smtClean="0"/>
              <a:t>Au    426 kSm</a:t>
            </a:r>
            <a:r>
              <a:rPr lang="en-US" sz="2400" baseline="30000" dirty="0" smtClean="0"/>
              <a:t>-1</a:t>
            </a:r>
          </a:p>
          <a:p>
            <a:r>
              <a:rPr lang="en-US" sz="2400" dirty="0" smtClean="0"/>
              <a:t>Hg    10.64 kSm</a:t>
            </a:r>
            <a:r>
              <a:rPr lang="en-US" sz="2400" baseline="30000" dirty="0" smtClean="0"/>
              <a:t>-1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79398" y="5257800"/>
            <a:ext cx="7162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These and many other properties can not be explained by the</a:t>
            </a:r>
          </a:p>
          <a:p>
            <a:r>
              <a:rPr lang="en-US" sz="2000" i="1" dirty="0" smtClean="0"/>
              <a:t> Lanthanide contraction, etc.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527553" y="48768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July 2013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36707" y="228600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Relativistic 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38200"/>
            <a:ext cx="692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1905 Einstein discovered special relativity, which states that the</a:t>
            </a:r>
          </a:p>
          <a:p>
            <a:r>
              <a:rPr lang="en-US" dirty="0" smtClean="0"/>
              <a:t> mass of any moving object increases with its speed.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200275" y="1609725"/>
          <a:ext cx="1828800" cy="933450"/>
        </p:xfrm>
        <a:graphic>
          <a:graphicData uri="http://schemas.openxmlformats.org/presentationml/2006/ole">
            <p:oleObj spid="_x0000_s214019" name="Equation" r:id="rId3" imgW="1218960" imgH="62208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5079" y="2667000"/>
            <a:ext cx="8734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Neils</a:t>
            </a:r>
            <a:r>
              <a:rPr lang="en-US" dirty="0" smtClean="0"/>
              <a:t> Bohr calculated the speed of a 1s electron in a H-atom in the ground state</a:t>
            </a:r>
          </a:p>
          <a:p>
            <a:pPr algn="l"/>
            <a:r>
              <a:rPr lang="en-US" dirty="0" smtClean="0"/>
              <a:t> to be 1/137 the speed of light.  This speed is so low that the relativistic mass is only</a:t>
            </a:r>
          </a:p>
          <a:p>
            <a:pPr algn="l"/>
            <a:r>
              <a:rPr lang="en-US" dirty="0" smtClean="0"/>
              <a:t> 1.00003 times the rest mass.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3657600"/>
            <a:ext cx="7802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BUT</a:t>
            </a:r>
          </a:p>
          <a:p>
            <a:pPr algn="l"/>
            <a:r>
              <a:rPr lang="en-US" dirty="0" smtClean="0"/>
              <a:t>When we move to the heavy elements like </a:t>
            </a:r>
            <a:r>
              <a:rPr lang="en-US" baseline="30000" dirty="0" smtClean="0"/>
              <a:t>79 </a:t>
            </a:r>
            <a:r>
              <a:rPr lang="en-US" dirty="0" smtClean="0"/>
              <a:t>Au or </a:t>
            </a:r>
            <a:r>
              <a:rPr lang="en-US" baseline="30000" dirty="0" smtClean="0"/>
              <a:t>80</a:t>
            </a:r>
            <a:r>
              <a:rPr lang="en-US" dirty="0" smtClean="0"/>
              <a:t> Hg, things change. </a:t>
            </a:r>
          </a:p>
          <a:p>
            <a:pPr algn="l"/>
            <a:r>
              <a:rPr lang="en-US" dirty="0" smtClean="0"/>
              <a:t> The expected radial velocity of a 1s electron in atoms</a:t>
            </a:r>
          </a:p>
          <a:p>
            <a:pPr algn="l"/>
            <a:r>
              <a:rPr lang="en-US" dirty="0" smtClean="0"/>
              <a:t>Heavier than hydrogen is:  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505200" y="4572000"/>
          <a:ext cx="1497409" cy="533400"/>
        </p:xfrm>
        <a:graphic>
          <a:graphicData uri="http://schemas.openxmlformats.org/presentationml/2006/ole">
            <p:oleObj spid="_x0000_s214020" name="Equation" r:id="rId4" imgW="977760" imgH="30456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" y="5410200"/>
            <a:ext cx="815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So for Hg, (80/137)• c = 0.58c or </a:t>
            </a:r>
            <a:r>
              <a:rPr lang="en-US" b="1" dirty="0" smtClean="0">
                <a:solidFill>
                  <a:srgbClr val="FF0000"/>
                </a:solidFill>
              </a:rPr>
              <a:t>58 % of the speed of light!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This in turn shrinks the 1s orbital radius by 23 %.  The 1s </a:t>
            </a:r>
            <a:r>
              <a:rPr lang="en-US" dirty="0" err="1" smtClean="0"/>
              <a:t>orbitals</a:t>
            </a:r>
            <a:r>
              <a:rPr lang="en-US" dirty="0" smtClean="0"/>
              <a:t> dramatically shrinks.   All other </a:t>
            </a:r>
            <a:r>
              <a:rPr lang="en-US" dirty="0" err="1" smtClean="0"/>
              <a:t>orbitals</a:t>
            </a:r>
            <a:r>
              <a:rPr lang="en-US" dirty="0" smtClean="0"/>
              <a:t> must do the same, to remain orthogonal .</a:t>
            </a:r>
            <a:endParaRPr lang="en-US" dirty="0"/>
          </a:p>
        </p:txBody>
      </p:sp>
      <p:pic>
        <p:nvPicPr>
          <p:cNvPr id="214022" name="Picture 6" descr="http://www.teachthought.com/wp-content/uploads/2012/08/einstei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381000"/>
            <a:ext cx="1428883" cy="1962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2333685"/>
            <a:ext cx="7086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shrinking of the </a:t>
            </a:r>
            <a:r>
              <a:rPr lang="en-US" sz="2000" dirty="0" err="1" smtClean="0"/>
              <a:t>orbitals</a:t>
            </a:r>
            <a:r>
              <a:rPr lang="en-US" sz="2000" dirty="0" smtClean="0"/>
              <a:t> decreases so much that the 6s electrons are not available to form bonds.</a:t>
            </a:r>
          </a:p>
          <a:p>
            <a:endParaRPr lang="en-US" sz="2000" dirty="0" smtClean="0"/>
          </a:p>
          <a:p>
            <a:r>
              <a:rPr lang="en-US" sz="2000" dirty="0" smtClean="0"/>
              <a:t>Hg(0)-Hg(0)  does not exist.</a:t>
            </a:r>
          </a:p>
          <a:p>
            <a:endParaRPr lang="en-US" sz="2000" dirty="0" smtClean="0"/>
          </a:p>
          <a:p>
            <a:r>
              <a:rPr lang="en-US" sz="2000" dirty="0" smtClean="0"/>
              <a:t>In the gas phase, Hg is the only metal that exists as a monomer, gold forms stable Au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(g)</a:t>
            </a:r>
          </a:p>
          <a:p>
            <a:endParaRPr lang="en-US" sz="2000" dirty="0" smtClean="0"/>
          </a:p>
          <a:p>
            <a:r>
              <a:rPr lang="en-US" sz="2000" dirty="0" smtClean="0"/>
              <a:t>Analogous to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(g) vs. He(g)</a:t>
            </a:r>
          </a:p>
          <a:p>
            <a:endParaRPr lang="en-US" sz="2000" dirty="0" smtClean="0"/>
          </a:p>
          <a:p>
            <a:r>
              <a:rPr lang="en-US" sz="2000" dirty="0" smtClean="0"/>
              <a:t>This property also explains why  the conductivity is so low.  The 4s electrons are very localized and can not</a:t>
            </a:r>
          </a:p>
          <a:p>
            <a:r>
              <a:rPr lang="en-US" sz="2000" dirty="0" smtClean="0"/>
              <a:t>Populate the conductance band very well. 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524000"/>
            <a:ext cx="7247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Hg(0) does not form strong covalent bonds with itself like gold.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713402" y="990600"/>
            <a:ext cx="5540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Hg(I) only exists as Hg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</a:t>
            </a:r>
            <a:r>
              <a:rPr lang="en-US" sz="2000" dirty="0" err="1" smtClean="0"/>
              <a:t>isoelectronic</a:t>
            </a:r>
            <a:r>
              <a:rPr lang="en-US" sz="2000" dirty="0" smtClean="0"/>
              <a:t> with Au</a:t>
            </a:r>
            <a:r>
              <a:rPr lang="en-US" sz="2000" baseline="-25000" dirty="0" smtClean="0"/>
              <a:t>2</a:t>
            </a:r>
            <a:endParaRPr lang="en-US" sz="2000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3124200" y="304800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Relativistic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595313"/>
            <a:ext cx="7391400" cy="11906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/>
              <a:t>Common conceptions of bonding are not enough</a:t>
            </a:r>
            <a:r>
              <a:rPr lang="en-US"/>
              <a:t>. </a:t>
            </a:r>
          </a:p>
          <a:p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 As an example, understanding the bonding in B</a:t>
            </a:r>
            <a:r>
              <a:rPr lang="en-US" baseline="-25000"/>
              <a:t>2</a:t>
            </a:r>
            <a:r>
              <a:rPr lang="en-US"/>
              <a:t>H</a:t>
            </a:r>
            <a:r>
              <a:rPr lang="en-US" baseline="-25000"/>
              <a:t>4</a:t>
            </a:r>
            <a:r>
              <a:rPr lang="en-US"/>
              <a:t> .  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025650" y="5486400"/>
            <a:ext cx="49085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HYDROGEN FORM HOW MANY BONDS???</a:t>
            </a:r>
          </a:p>
        </p:txBody>
      </p:sp>
      <p:pic>
        <p:nvPicPr>
          <p:cNvPr id="35844" name="Picture 7" descr="dibr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95600"/>
            <a:ext cx="226218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 descr="dibor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3167063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Elements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 ~ 107 of them ....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Most are metals: solids, electrical conductors,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good thermal conductors, sometimes with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high mechanical strength and ductility.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~ 22 nonmetals (As, Sb, Te, … ?)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At ambient temp.: 11 gases, 2 liquids (Br,</a:t>
            </a:r>
          </a:p>
          <a:p>
            <a:pPr eaLnBrk="1" hangingPunct="1"/>
            <a:r>
              <a:rPr lang="en-US" sz="2800" smtClean="0">
                <a:solidFill>
                  <a:schemeClr val="accent2"/>
                </a:solidFill>
              </a:rPr>
              <a:t>Hg), [+ Cs (m.p. 28.5 °C) &amp; Ga (m.p. 29.8 °C)]</a:t>
            </a:r>
          </a:p>
          <a:p>
            <a:pPr eaLnBrk="1" hangingPunct="1"/>
            <a:endParaRPr lang="en-US" sz="28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Abundances in Earth’s Crust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Order of occurrence (weight % abundances):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O(45.5) &gt; Si(25.7) &gt; Al(8.3) &gt; Fe(6.2) &gt;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Ca(4.66) &gt; Mg(2.76) &gt; Na(2.27) &gt; K(1.84)</a:t>
            </a:r>
          </a:p>
          <a:p>
            <a:pPr eaLnBrk="1" hangingPunct="1">
              <a:lnSpc>
                <a:spcPct val="80000"/>
              </a:lnSpc>
            </a:pPr>
            <a:endParaRPr lang="en-US" sz="2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All others &lt; 3% combined (</a:t>
            </a:r>
            <a:r>
              <a:rPr lang="en-US" sz="2400" b="1" smtClean="0">
                <a:solidFill>
                  <a:srgbClr val="FF0000"/>
                </a:solidFill>
              </a:rPr>
              <a:t>including beloved Carbon and Hydrogen!)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 SiO</a:t>
            </a:r>
            <a:r>
              <a:rPr lang="en-US" sz="2400" b="1" baseline="-25000" smtClean="0">
                <a:solidFill>
                  <a:schemeClr val="accent2"/>
                </a:solidFill>
              </a:rPr>
              <a:t>2 </a:t>
            </a:r>
            <a:r>
              <a:rPr lang="en-US" sz="2400" b="1" smtClean="0">
                <a:solidFill>
                  <a:schemeClr val="accent2"/>
                </a:solidFill>
              </a:rPr>
              <a:t>and silicates are constituents of most rocks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and many “ores” of other metallic elements.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 All these elements are the principal constituents of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accent2"/>
                </a:solidFill>
              </a:rPr>
              <a:t>most minerals (also important: P, S, Mn, Cr, Ti, Cu).</a:t>
            </a:r>
          </a:p>
          <a:p>
            <a:pPr eaLnBrk="1" hangingPunct="1">
              <a:lnSpc>
                <a:spcPct val="80000"/>
              </a:lnSpc>
            </a:pPr>
            <a:endParaRPr lang="en-US" sz="24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2874</Words>
  <Application>Microsoft Office PowerPoint</Application>
  <PresentationFormat>On-screen Show (4:3)</PresentationFormat>
  <Paragraphs>485</Paragraphs>
  <Slides>67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Default Design</vt:lpstr>
      <vt:lpstr>Image</vt:lpstr>
      <vt:lpstr>Equation</vt:lpstr>
      <vt:lpstr>Microsoft Equation 3.0</vt:lpstr>
      <vt:lpstr>Advanced Inorganic Chemistry CHM 403</vt:lpstr>
      <vt:lpstr>I         Inorganic</vt:lpstr>
      <vt:lpstr>What’s Inorganic Chemistry??</vt:lpstr>
      <vt:lpstr>Slide 4</vt:lpstr>
      <vt:lpstr>Slide 5</vt:lpstr>
      <vt:lpstr>The Weird and Wacky World of  Inorganic Chemistry</vt:lpstr>
      <vt:lpstr>Slide 7</vt:lpstr>
      <vt:lpstr>The Elements</vt:lpstr>
      <vt:lpstr>Abundances in Earth’s Crust</vt:lpstr>
      <vt:lpstr>Slide 10</vt:lpstr>
      <vt:lpstr>Slide 11</vt:lpstr>
      <vt:lpstr>Slide 12</vt:lpstr>
      <vt:lpstr>Slide 13</vt:lpstr>
      <vt:lpstr>Bioinorganic Chemistry</vt:lpstr>
      <vt:lpstr>Slide 15</vt:lpstr>
      <vt:lpstr>Slide 16</vt:lpstr>
      <vt:lpstr>Slide 17</vt:lpstr>
      <vt:lpstr>Organometallic Chemistry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Overlay of Radial Distribution Functions 4pr2R(r)2 for the hydrogen atom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Periodic trends</vt:lpstr>
      <vt:lpstr>Slide 47</vt:lpstr>
      <vt:lpstr>Slide 48</vt:lpstr>
      <vt:lpstr>Slide 49</vt:lpstr>
      <vt:lpstr>Slide 50</vt:lpstr>
      <vt:lpstr>The size of orbitals tends to grow with increasing n.   As Z increases, orbitals tend to contract, but with increasing number of electrons mutual repulsions keep outer orbitals larger 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>La Salle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Prushan</dc:creator>
  <cp:lastModifiedBy>Mike</cp:lastModifiedBy>
  <cp:revision>87</cp:revision>
  <dcterms:created xsi:type="dcterms:W3CDTF">2006-08-28T00:48:09Z</dcterms:created>
  <dcterms:modified xsi:type="dcterms:W3CDTF">2013-08-25T17:07:59Z</dcterms:modified>
</cp:coreProperties>
</file>